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Lst>
  <p:sldSz cx="9144000" cy="5143500"/>
  <p:notesSz cx="6858000" cy="9144000"/>
  <p:embeddedFontLst>
    <p:embeddedFont>
      <p:font typeface="Nunito"/>
      <p:regular r:id="rId29"/>
    </p:embeddedFont>
    <p:embeddedFont>
      <p:font typeface="Calibri" panose="020F0502020204030204"/>
      <p:regular r:id="rId30"/>
    </p:embeddedFont>
    <p:embeddedFont>
      <p:font typeface="Roboto" panose="0200000000000000000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4" name="Shape 124"/>
        <p:cNvGrpSpPr/>
        <p:nvPr/>
      </p:nvGrpSpPr>
      <p:grpSpPr>
        <a:xfrm>
          <a:off x="0" y="0"/>
          <a:ext cx="0" cy="0"/>
          <a:chOff x="0" y="0"/>
          <a:chExt cx="0" cy="0"/>
        </a:xfrm>
      </p:grpSpPr>
      <p:sp>
        <p:nvSpPr>
          <p:cNvPr id="125" name="Google Shape;125;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1" name="Shape 181"/>
        <p:cNvGrpSpPr/>
        <p:nvPr/>
      </p:nvGrpSpPr>
      <p:grpSpPr>
        <a:xfrm>
          <a:off x="0" y="0"/>
          <a:ext cx="0" cy="0"/>
          <a:chOff x="0" y="0"/>
          <a:chExt cx="0" cy="0"/>
        </a:xfrm>
      </p:grpSpPr>
      <p:sp>
        <p:nvSpPr>
          <p:cNvPr id="182" name="Google Shape;182;g30681e421db_0_38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30681e421db_0_38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8" name="Shape 188"/>
        <p:cNvGrpSpPr/>
        <p:nvPr/>
      </p:nvGrpSpPr>
      <p:grpSpPr>
        <a:xfrm>
          <a:off x="0" y="0"/>
          <a:ext cx="0" cy="0"/>
          <a:chOff x="0" y="0"/>
          <a:chExt cx="0" cy="0"/>
        </a:xfrm>
      </p:grpSpPr>
      <p:sp>
        <p:nvSpPr>
          <p:cNvPr id="189" name="Google Shape;189;g30681e421db_0_39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0681e421db_0_39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5" name="Shape 195"/>
        <p:cNvGrpSpPr/>
        <p:nvPr/>
      </p:nvGrpSpPr>
      <p:grpSpPr>
        <a:xfrm>
          <a:off x="0" y="0"/>
          <a:ext cx="0" cy="0"/>
          <a:chOff x="0" y="0"/>
          <a:chExt cx="0" cy="0"/>
        </a:xfrm>
      </p:grpSpPr>
      <p:sp>
        <p:nvSpPr>
          <p:cNvPr id="196" name="Google Shape;196;g30681e421db_0_3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0681e421db_0_39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2" name="Shape 202"/>
        <p:cNvGrpSpPr/>
        <p:nvPr/>
      </p:nvGrpSpPr>
      <p:grpSpPr>
        <a:xfrm>
          <a:off x="0" y="0"/>
          <a:ext cx="0" cy="0"/>
          <a:chOff x="0" y="0"/>
          <a:chExt cx="0" cy="0"/>
        </a:xfrm>
      </p:grpSpPr>
      <p:sp>
        <p:nvSpPr>
          <p:cNvPr id="203" name="Google Shape;203;g30681e421db_0_40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0681e421db_0_40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8" name="Shape 208"/>
        <p:cNvGrpSpPr/>
        <p:nvPr/>
      </p:nvGrpSpPr>
      <p:grpSpPr>
        <a:xfrm>
          <a:off x="0" y="0"/>
          <a:ext cx="0" cy="0"/>
          <a:chOff x="0" y="0"/>
          <a:chExt cx="0" cy="0"/>
        </a:xfrm>
      </p:grpSpPr>
      <p:sp>
        <p:nvSpPr>
          <p:cNvPr id="209" name="Google Shape;209;g30681e421db_0_4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0681e421db_0_4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4" name="Shape 214"/>
        <p:cNvGrpSpPr/>
        <p:nvPr/>
      </p:nvGrpSpPr>
      <p:grpSpPr>
        <a:xfrm>
          <a:off x="0" y="0"/>
          <a:ext cx="0" cy="0"/>
          <a:chOff x="0" y="0"/>
          <a:chExt cx="0" cy="0"/>
        </a:xfrm>
      </p:grpSpPr>
      <p:sp>
        <p:nvSpPr>
          <p:cNvPr id="215" name="Google Shape;215;g30681e421db_0_4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0681e421db_0_4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0" name="Shape 220"/>
        <p:cNvGrpSpPr/>
        <p:nvPr/>
      </p:nvGrpSpPr>
      <p:grpSpPr>
        <a:xfrm>
          <a:off x="0" y="0"/>
          <a:ext cx="0" cy="0"/>
          <a:chOff x="0" y="0"/>
          <a:chExt cx="0" cy="0"/>
        </a:xfrm>
      </p:grpSpPr>
      <p:sp>
        <p:nvSpPr>
          <p:cNvPr id="221" name="Google Shape;221;g30681e421db_0_4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0681e421db_0_4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6" name="Shape 226"/>
        <p:cNvGrpSpPr/>
        <p:nvPr/>
      </p:nvGrpSpPr>
      <p:grpSpPr>
        <a:xfrm>
          <a:off x="0" y="0"/>
          <a:ext cx="0" cy="0"/>
          <a:chOff x="0" y="0"/>
          <a:chExt cx="0" cy="0"/>
        </a:xfrm>
      </p:grpSpPr>
      <p:sp>
        <p:nvSpPr>
          <p:cNvPr id="227" name="Google Shape;227;g30681e421db_0_43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0681e421db_0_4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2" name="Shape 232"/>
        <p:cNvGrpSpPr/>
        <p:nvPr/>
      </p:nvGrpSpPr>
      <p:grpSpPr>
        <a:xfrm>
          <a:off x="0" y="0"/>
          <a:ext cx="0" cy="0"/>
          <a:chOff x="0" y="0"/>
          <a:chExt cx="0" cy="0"/>
        </a:xfrm>
      </p:grpSpPr>
      <p:sp>
        <p:nvSpPr>
          <p:cNvPr id="233" name="Google Shape;233;g30681e421db_0_4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0681e421db_0_4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8" name="Shape 238"/>
        <p:cNvGrpSpPr/>
        <p:nvPr/>
      </p:nvGrpSpPr>
      <p:grpSpPr>
        <a:xfrm>
          <a:off x="0" y="0"/>
          <a:ext cx="0" cy="0"/>
          <a:chOff x="0" y="0"/>
          <a:chExt cx="0" cy="0"/>
        </a:xfrm>
      </p:grpSpPr>
      <p:sp>
        <p:nvSpPr>
          <p:cNvPr id="239" name="Google Shape;239;g30681e421db_0_4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0681e421db_0_4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 name="Shape 131"/>
        <p:cNvGrpSpPr/>
        <p:nvPr/>
      </p:nvGrpSpPr>
      <p:grpSpPr>
        <a:xfrm>
          <a:off x="0" y="0"/>
          <a:ext cx="0" cy="0"/>
          <a:chOff x="0" y="0"/>
          <a:chExt cx="0" cy="0"/>
        </a:xfrm>
      </p:grpSpPr>
      <p:sp>
        <p:nvSpPr>
          <p:cNvPr id="132" name="Google Shape;132;g30681e421db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0681e421db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4" name="Shape 244"/>
        <p:cNvGrpSpPr/>
        <p:nvPr/>
      </p:nvGrpSpPr>
      <p:grpSpPr>
        <a:xfrm>
          <a:off x="0" y="0"/>
          <a:ext cx="0" cy="0"/>
          <a:chOff x="0" y="0"/>
          <a:chExt cx="0" cy="0"/>
        </a:xfrm>
      </p:grpSpPr>
      <p:sp>
        <p:nvSpPr>
          <p:cNvPr id="245" name="Google Shape;245;g30681e421db_0_45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0681e421db_0_45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0" name="Shape 250"/>
        <p:cNvGrpSpPr/>
        <p:nvPr/>
      </p:nvGrpSpPr>
      <p:grpSpPr>
        <a:xfrm>
          <a:off x="0" y="0"/>
          <a:ext cx="0" cy="0"/>
          <a:chOff x="0" y="0"/>
          <a:chExt cx="0" cy="0"/>
        </a:xfrm>
      </p:grpSpPr>
      <p:sp>
        <p:nvSpPr>
          <p:cNvPr id="251" name="Google Shape;251;g30681e421db_0_4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0681e421db_0_4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6" name="Shape 256"/>
        <p:cNvGrpSpPr/>
        <p:nvPr/>
      </p:nvGrpSpPr>
      <p:grpSpPr>
        <a:xfrm>
          <a:off x="0" y="0"/>
          <a:ext cx="0" cy="0"/>
          <a:chOff x="0" y="0"/>
          <a:chExt cx="0" cy="0"/>
        </a:xfrm>
      </p:grpSpPr>
      <p:sp>
        <p:nvSpPr>
          <p:cNvPr id="257" name="Google Shape;257;g30681e421db_0_47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0681e421db_0_4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7" name="Shape 137"/>
        <p:cNvGrpSpPr/>
        <p:nvPr/>
      </p:nvGrpSpPr>
      <p:grpSpPr>
        <a:xfrm>
          <a:off x="0" y="0"/>
          <a:ext cx="0" cy="0"/>
          <a:chOff x="0" y="0"/>
          <a:chExt cx="0" cy="0"/>
        </a:xfrm>
      </p:grpSpPr>
      <p:sp>
        <p:nvSpPr>
          <p:cNvPr id="138" name="Google Shape;138;g30681e421db_0_3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0681e421db_0_3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3" name="Shape 143"/>
        <p:cNvGrpSpPr/>
        <p:nvPr/>
      </p:nvGrpSpPr>
      <p:grpSpPr>
        <a:xfrm>
          <a:off x="0" y="0"/>
          <a:ext cx="0" cy="0"/>
          <a:chOff x="0" y="0"/>
          <a:chExt cx="0" cy="0"/>
        </a:xfrm>
      </p:grpSpPr>
      <p:sp>
        <p:nvSpPr>
          <p:cNvPr id="144" name="Google Shape;144;g30681e421db_0_3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0681e421db_0_3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9" name="Shape 149"/>
        <p:cNvGrpSpPr/>
        <p:nvPr/>
      </p:nvGrpSpPr>
      <p:grpSpPr>
        <a:xfrm>
          <a:off x="0" y="0"/>
          <a:ext cx="0" cy="0"/>
          <a:chOff x="0" y="0"/>
          <a:chExt cx="0" cy="0"/>
        </a:xfrm>
      </p:grpSpPr>
      <p:sp>
        <p:nvSpPr>
          <p:cNvPr id="150" name="Google Shape;150;g30681e421db_0_34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0681e421db_0_34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55"/>
        <p:cNvGrpSpPr/>
        <p:nvPr/>
      </p:nvGrpSpPr>
      <p:grpSpPr>
        <a:xfrm>
          <a:off x="0" y="0"/>
          <a:ext cx="0" cy="0"/>
          <a:chOff x="0" y="0"/>
          <a:chExt cx="0" cy="0"/>
        </a:xfrm>
      </p:grpSpPr>
      <p:sp>
        <p:nvSpPr>
          <p:cNvPr id="156" name="Google Shape;156;g30681e421db_0_35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0681e421db_0_35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1" name="Shape 161"/>
        <p:cNvGrpSpPr/>
        <p:nvPr/>
      </p:nvGrpSpPr>
      <p:grpSpPr>
        <a:xfrm>
          <a:off x="0" y="0"/>
          <a:ext cx="0" cy="0"/>
          <a:chOff x="0" y="0"/>
          <a:chExt cx="0" cy="0"/>
        </a:xfrm>
      </p:grpSpPr>
      <p:sp>
        <p:nvSpPr>
          <p:cNvPr id="162" name="Google Shape;162;g30681e421db_0_3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0681e421db_0_3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8" name="Shape 168"/>
        <p:cNvGrpSpPr/>
        <p:nvPr/>
      </p:nvGrpSpPr>
      <p:grpSpPr>
        <a:xfrm>
          <a:off x="0" y="0"/>
          <a:ext cx="0" cy="0"/>
          <a:chOff x="0" y="0"/>
          <a:chExt cx="0" cy="0"/>
        </a:xfrm>
      </p:grpSpPr>
      <p:sp>
        <p:nvSpPr>
          <p:cNvPr id="169" name="Google Shape;169;g30681e421db_0_37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0681e421db_0_3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5" name="Shape 175"/>
        <p:cNvGrpSpPr/>
        <p:nvPr/>
      </p:nvGrpSpPr>
      <p:grpSpPr>
        <a:xfrm>
          <a:off x="0" y="0"/>
          <a:ext cx="0" cy="0"/>
          <a:chOff x="0" y="0"/>
          <a:chExt cx="0" cy="0"/>
        </a:xfrm>
      </p:grpSpPr>
      <p:sp>
        <p:nvSpPr>
          <p:cNvPr id="176" name="Google Shape;176;g30681e421db_0_37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0681e421db_0_37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accent6"/>
        </a:solidFill>
        <a:effectLst/>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 name="Google Shape;34;p2"/>
          <p:cNvSpPr txBox="1"/>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9" name="Google Shape;119;p11"/>
          <p:cNvSpPr txBox="1"/>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p:txBody>
      </p:sp>
      <p:sp>
        <p:nvSpPr>
          <p:cNvPr id="121" name="Google Shape;121;p11"/>
          <p:cNvSpPr txBox="1"/>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22" name="Shape 122"/>
        <p:cNvGrpSpPr/>
        <p:nvPr/>
      </p:nvGrpSpPr>
      <p:grpSpPr>
        <a:xfrm>
          <a:off x="0" y="0"/>
          <a:ext cx="0" cy="0"/>
          <a:chOff x="0" y="0"/>
          <a:chExt cx="0" cy="0"/>
        </a:xfrm>
      </p:grpSpPr>
      <p:sp>
        <p:nvSpPr>
          <p:cNvPr id="123" name="Google Shape;123;p12"/>
          <p:cNvSpPr txBox="1"/>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accent3"/>
        </a:solidFill>
        <a:effectLst/>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7" name="Google Shape;47;p3"/>
          <p:cNvSpPr txBox="1"/>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bg>
      <p:bgPr>
        <a:solidFill>
          <a:schemeClr val="dk2"/>
        </a:solidFill>
        <a:effectLst/>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4"/>
          <p:cNvSpPr txBox="1"/>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55" name="Google Shape;55;p4"/>
          <p:cNvSpPr txBox="1"/>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bg>
      <p:bgPr>
        <a:solidFill>
          <a:schemeClr val="dk2"/>
        </a:solidFill>
        <a:effectLst/>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5"/>
          <p:cNvSpPr txBox="1"/>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62" name="Google Shape;62;p5"/>
          <p:cNvSpPr txBox="1"/>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63" name="Google Shape;63;p5"/>
          <p:cNvSpPr txBox="1"/>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bg>
      <p:bgPr>
        <a:solidFill>
          <a:schemeClr val="dk2"/>
        </a:solidFill>
        <a:effectLst/>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6"/>
          <p:cNvSpPr txBox="1"/>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7"/>
          <p:cNvSpPr txBox="1"/>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76" name="Google Shape;76;p7"/>
          <p:cNvSpPr txBox="1"/>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3" name="Google Shape;93;p8"/>
          <p:cNvSpPr txBox="1"/>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9"/>
          <p:cNvSpPr txBox="1"/>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102" name="Google Shape;102;p9"/>
          <p:cNvSpPr txBox="1"/>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10"/>
          <p:cNvSpPr txBox="1"/>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p:txBody>
      </p:sp>
      <p:sp>
        <p:nvSpPr>
          <p:cNvPr id="108" name="Google Shape;108;p10"/>
          <p:cNvSpPr txBox="1"/>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panose="020F0502020204030204"/>
              <a:buChar char="●"/>
              <a:defRPr sz="1300">
                <a:solidFill>
                  <a:schemeClr val="dk2"/>
                </a:solidFill>
                <a:latin typeface="Calibri" panose="020F0502020204030204"/>
                <a:ea typeface="Calibri" panose="020F0502020204030204"/>
                <a:cs typeface="Calibri" panose="020F0502020204030204"/>
                <a:sym typeface="Calibri" panose="020F0502020204030204"/>
              </a:defRPr>
            </a:lvl1pPr>
            <a:lvl2pPr marL="914400" lvl="1" indent="-298450">
              <a:lnSpc>
                <a:spcPct val="115000"/>
              </a:lnSpc>
              <a:spcBef>
                <a:spcPts val="0"/>
              </a:spcBef>
              <a:spcAft>
                <a:spcPts val="0"/>
              </a:spcAft>
              <a:buClr>
                <a:schemeClr val="dk2"/>
              </a:buClr>
              <a:buSzPts val="1100"/>
              <a:buFont typeface="Calibri" panose="020F0502020204030204"/>
              <a:buChar char="○"/>
              <a:defRPr sz="1100">
                <a:solidFill>
                  <a:schemeClr val="dk2"/>
                </a:solidFill>
                <a:latin typeface="Calibri" panose="020F0502020204030204"/>
                <a:ea typeface="Calibri" panose="020F0502020204030204"/>
                <a:cs typeface="Calibri" panose="020F0502020204030204"/>
                <a:sym typeface="Calibri" panose="020F0502020204030204"/>
              </a:defRPr>
            </a:lvl2pPr>
            <a:lvl3pPr marL="1371600" lvl="2" indent="-298450">
              <a:lnSpc>
                <a:spcPct val="115000"/>
              </a:lnSpc>
              <a:spcBef>
                <a:spcPts val="0"/>
              </a:spcBef>
              <a:spcAft>
                <a:spcPts val="0"/>
              </a:spcAft>
              <a:buClr>
                <a:schemeClr val="dk2"/>
              </a:buClr>
              <a:buSzPts val="1100"/>
              <a:buFont typeface="Calibri" panose="020F0502020204030204"/>
              <a:buChar char="■"/>
              <a:defRPr sz="1100">
                <a:solidFill>
                  <a:schemeClr val="dk2"/>
                </a:solidFill>
                <a:latin typeface="Calibri" panose="020F0502020204030204"/>
                <a:ea typeface="Calibri" panose="020F0502020204030204"/>
                <a:cs typeface="Calibri" panose="020F0502020204030204"/>
                <a:sym typeface="Calibri" panose="020F0502020204030204"/>
              </a:defRPr>
            </a:lvl3pPr>
            <a:lvl4pPr marL="1828800" lvl="3" indent="-298450">
              <a:lnSpc>
                <a:spcPct val="115000"/>
              </a:lnSpc>
              <a:spcBef>
                <a:spcPts val="0"/>
              </a:spcBef>
              <a:spcAft>
                <a:spcPts val="0"/>
              </a:spcAft>
              <a:buClr>
                <a:schemeClr val="dk2"/>
              </a:buClr>
              <a:buSzPts val="1100"/>
              <a:buFont typeface="Calibri" panose="020F0502020204030204"/>
              <a:buChar char="●"/>
              <a:defRPr sz="1100">
                <a:solidFill>
                  <a:schemeClr val="dk2"/>
                </a:solidFill>
                <a:latin typeface="Calibri" panose="020F0502020204030204"/>
                <a:ea typeface="Calibri" panose="020F0502020204030204"/>
                <a:cs typeface="Calibri" panose="020F0502020204030204"/>
                <a:sym typeface="Calibri" panose="020F0502020204030204"/>
              </a:defRPr>
            </a:lvl4pPr>
            <a:lvl5pPr marL="2286000" lvl="4" indent="-298450">
              <a:lnSpc>
                <a:spcPct val="115000"/>
              </a:lnSpc>
              <a:spcBef>
                <a:spcPts val="0"/>
              </a:spcBef>
              <a:spcAft>
                <a:spcPts val="0"/>
              </a:spcAft>
              <a:buClr>
                <a:schemeClr val="dk2"/>
              </a:buClr>
              <a:buSzPts val="1100"/>
              <a:buFont typeface="Calibri" panose="020F0502020204030204"/>
              <a:buChar char="○"/>
              <a:defRPr sz="1100">
                <a:solidFill>
                  <a:schemeClr val="dk2"/>
                </a:solidFill>
                <a:latin typeface="Calibri" panose="020F0502020204030204"/>
                <a:ea typeface="Calibri" panose="020F0502020204030204"/>
                <a:cs typeface="Calibri" panose="020F0502020204030204"/>
                <a:sym typeface="Calibri" panose="020F0502020204030204"/>
              </a:defRPr>
            </a:lvl5pPr>
            <a:lvl6pPr marL="2743200" lvl="5" indent="-298450">
              <a:lnSpc>
                <a:spcPct val="115000"/>
              </a:lnSpc>
              <a:spcBef>
                <a:spcPts val="0"/>
              </a:spcBef>
              <a:spcAft>
                <a:spcPts val="0"/>
              </a:spcAft>
              <a:buClr>
                <a:schemeClr val="dk2"/>
              </a:buClr>
              <a:buSzPts val="1100"/>
              <a:buFont typeface="Calibri" panose="020F0502020204030204"/>
              <a:buChar char="■"/>
              <a:defRPr sz="1100">
                <a:solidFill>
                  <a:schemeClr val="dk2"/>
                </a:solidFill>
                <a:latin typeface="Calibri" panose="020F0502020204030204"/>
                <a:ea typeface="Calibri" panose="020F0502020204030204"/>
                <a:cs typeface="Calibri" panose="020F0502020204030204"/>
                <a:sym typeface="Calibri" panose="020F0502020204030204"/>
              </a:defRPr>
            </a:lvl6pPr>
            <a:lvl7pPr marL="3200400" lvl="6" indent="-298450">
              <a:lnSpc>
                <a:spcPct val="115000"/>
              </a:lnSpc>
              <a:spcBef>
                <a:spcPts val="0"/>
              </a:spcBef>
              <a:spcAft>
                <a:spcPts val="0"/>
              </a:spcAft>
              <a:buClr>
                <a:schemeClr val="dk2"/>
              </a:buClr>
              <a:buSzPts val="1100"/>
              <a:buFont typeface="Calibri" panose="020F0502020204030204"/>
              <a:buChar char="●"/>
              <a:defRPr sz="1100">
                <a:solidFill>
                  <a:schemeClr val="dk2"/>
                </a:solidFill>
                <a:latin typeface="Calibri" panose="020F0502020204030204"/>
                <a:ea typeface="Calibri" panose="020F0502020204030204"/>
                <a:cs typeface="Calibri" panose="020F0502020204030204"/>
                <a:sym typeface="Calibri" panose="020F0502020204030204"/>
              </a:defRPr>
            </a:lvl7pPr>
            <a:lvl8pPr marL="3657600" lvl="7" indent="-298450">
              <a:lnSpc>
                <a:spcPct val="115000"/>
              </a:lnSpc>
              <a:spcBef>
                <a:spcPts val="0"/>
              </a:spcBef>
              <a:spcAft>
                <a:spcPts val="0"/>
              </a:spcAft>
              <a:buClr>
                <a:schemeClr val="dk2"/>
              </a:buClr>
              <a:buSzPts val="1100"/>
              <a:buFont typeface="Calibri" panose="020F0502020204030204"/>
              <a:buChar char="○"/>
              <a:defRPr sz="1100">
                <a:solidFill>
                  <a:schemeClr val="dk2"/>
                </a:solidFill>
                <a:latin typeface="Calibri" panose="020F0502020204030204"/>
                <a:ea typeface="Calibri" panose="020F0502020204030204"/>
                <a:cs typeface="Calibri" panose="020F0502020204030204"/>
                <a:sym typeface="Calibri" panose="020F0502020204030204"/>
              </a:defRPr>
            </a:lvl8pPr>
            <a:lvl9pPr marL="4114800" lvl="8" indent="-298450">
              <a:lnSpc>
                <a:spcPct val="115000"/>
              </a:lnSpc>
              <a:spcBef>
                <a:spcPts val="0"/>
              </a:spcBef>
              <a:spcAft>
                <a:spcPts val="0"/>
              </a:spcAft>
              <a:buClr>
                <a:schemeClr val="dk2"/>
              </a:buClr>
              <a:buSzPts val="1100"/>
              <a:buFont typeface="Calibri" panose="020F0502020204030204"/>
              <a:buChar char="■"/>
              <a:defRPr sz="1100">
                <a:solidFill>
                  <a:schemeClr val="dk2"/>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1"/>
          <p:cNvSpPr txBox="1"/>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GI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a:noFill/>
        </p:spPr>
        <p:txBody>
          <a:bodyPr spcFirstLastPara="1" wrap="square" lIns="91425" tIns="91425" rIns="91425" bIns="91425" anchor="ctr" anchorCtr="0">
            <a:normAutofit fontScale="90000"/>
          </a:bodyPr>
          <a:lstStyle/>
          <a:p>
            <a:pPr marL="0" lvl="0" indent="0" algn="ctr" rtl="0">
              <a:lnSpc>
                <a:spcPct val="115000"/>
              </a:lnSpc>
              <a:spcBef>
                <a:spcPts val="2400"/>
              </a:spcBef>
              <a:spcAft>
                <a:spcPts val="0"/>
              </a:spcAft>
              <a:buClr>
                <a:schemeClr val="dk1"/>
              </a:buClr>
              <a:buSzPct val="31000"/>
              <a:buFont typeface="Arial" panose="020B0604020202020204"/>
              <a:buNone/>
            </a:pPr>
            <a:r>
              <a:rPr lang="en-GB" sz="3500" b="1">
                <a:highlight>
                  <a:srgbClr val="FFFFFF"/>
                </a:highlight>
              </a:rPr>
              <a:t>Famous paintings Analysis</a:t>
            </a:r>
            <a:endParaRPr sz="3500" b="1">
              <a:highlight>
                <a:srgbClr val="FFFFFF"/>
              </a:highlight>
            </a:endParaRPr>
          </a:p>
          <a:p>
            <a:pPr marL="0" lvl="0" indent="0" algn="ctr" rtl="0">
              <a:spcBef>
                <a:spcPts val="600"/>
              </a:spcBef>
              <a:spcAft>
                <a:spcPts val="0"/>
              </a:spcAft>
              <a:buNone/>
            </a:pPr>
          </a:p>
        </p:txBody>
      </p:sp>
      <p:sp>
        <p:nvSpPr>
          <p:cNvPr id="129" name="Google Shape;129;p13"/>
          <p:cNvSpPr txBox="1"/>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605"/>
              <a:buNone/>
            </a:pPr>
            <a:r>
              <a:rPr lang="en-GB" sz="1380"/>
              <a:t>BY:Ankita Bugga </a:t>
            </a:r>
            <a:r>
              <a:rPr lang="en-US" altLang="en-GB" sz="1380"/>
              <a:t>.</a:t>
            </a:r>
            <a:endParaRPr sz="1380"/>
          </a:p>
          <a:p>
            <a:pPr marL="0" lvl="0" indent="0" algn="ctr" rtl="0">
              <a:lnSpc>
                <a:spcPct val="80000"/>
              </a:lnSpc>
              <a:spcBef>
                <a:spcPts val="0"/>
              </a:spcBef>
              <a:spcAft>
                <a:spcPts val="0"/>
              </a:spcAft>
              <a:buSzPts val="605"/>
              <a:buNone/>
            </a:pPr>
            <a:endParaRPr sz="1380"/>
          </a:p>
          <a:p>
            <a:pPr marL="0" lvl="0" indent="0" algn="l" rtl="0">
              <a:lnSpc>
                <a:spcPct val="80000"/>
              </a:lnSpc>
              <a:spcBef>
                <a:spcPts val="0"/>
              </a:spcBef>
              <a:spcAft>
                <a:spcPts val="0"/>
              </a:spcAft>
              <a:buSzPts val="605"/>
              <a:buNone/>
            </a:pPr>
            <a:endParaRPr sz="1380"/>
          </a:p>
        </p:txBody>
      </p:sp>
      <p:pic>
        <p:nvPicPr>
          <p:cNvPr id="130" name="Google Shape;130;p13" descr="a painting of a woman playing a piano and a ballerina dancing (Provided by Tenor)"/>
          <p:cNvPicPr preferRelativeResize="0"/>
          <p:nvPr/>
        </p:nvPicPr>
        <p:blipFill>
          <a:blip r:embed="rId1"/>
          <a:stretch>
            <a:fillRect/>
          </a:stretch>
        </p:blipFill>
        <p:spPr>
          <a:xfrm>
            <a:off x="5518175" y="2973000"/>
            <a:ext cx="3462000" cy="1946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457200" lvl="0" indent="0" algn="l" rtl="0">
              <a:lnSpc>
                <a:spcPct val="115000"/>
              </a:lnSpc>
              <a:spcBef>
                <a:spcPts val="0"/>
              </a:spcBef>
              <a:spcAft>
                <a:spcPts val="1200"/>
              </a:spcAft>
              <a:buNone/>
            </a:pPr>
            <a:r>
              <a:rPr lang="en-GB" sz="2100">
                <a:solidFill>
                  <a:srgbClr val="666666"/>
                </a:solidFill>
                <a:latin typeface="Times New Roman" panose="02020603050405020304"/>
                <a:ea typeface="Times New Roman" panose="02020603050405020304"/>
                <a:cs typeface="Times New Roman" panose="02020603050405020304"/>
                <a:sym typeface="Times New Roman" panose="02020603050405020304"/>
              </a:rPr>
              <a:t>Data Cleaning</a:t>
            </a:r>
            <a:endParaRPr sz="3800"/>
          </a:p>
        </p:txBody>
      </p:sp>
      <p:sp>
        <p:nvSpPr>
          <p:cNvPr id="186" name="Google Shape;186;p22"/>
          <p:cNvSpPr txBox="1"/>
          <p:nvPr>
            <p:ph type="body" idx="1"/>
          </p:nvPr>
        </p:nvSpPr>
        <p:spPr>
          <a:xfrm>
            <a:off x="590775" y="1414375"/>
            <a:ext cx="7505700" cy="2448000"/>
          </a:xfrm>
          <a:prstGeom prst="rect">
            <a:avLst/>
          </a:prstGeom>
        </p:spPr>
        <p:txBody>
          <a:bodyPr spcFirstLastPara="1" wrap="square" lIns="91425" tIns="91425" rIns="91425" bIns="91425" anchor="t" anchorCtr="0">
            <a:normAutofit fontScale="32500" lnSpcReduction="20000"/>
          </a:bodyPr>
          <a:lstStyle/>
          <a:p>
            <a:pPr marL="0" lvl="0" indent="0" algn="l" rtl="0">
              <a:spcBef>
                <a:spcPts val="0"/>
              </a:spcBef>
              <a:spcAft>
                <a:spcPts val="0"/>
              </a:spcAft>
              <a:buNone/>
            </a:pPr>
            <a:r>
              <a:rPr lang="en-GB" sz="3000">
                <a:solidFill>
                  <a:srgbClr val="666666"/>
                </a:solidFill>
                <a:latin typeface="Times New Roman" panose="02020603050405020304"/>
                <a:ea typeface="Times New Roman" panose="02020603050405020304"/>
                <a:cs typeface="Times New Roman" panose="02020603050405020304"/>
                <a:sym typeface="Times New Roman" panose="02020603050405020304"/>
              </a:rPr>
              <a:t>Step 1 :Check Missing values: We can can check missing values </a:t>
            </a:r>
            <a:endParaRPr sz="3000">
              <a:solidFill>
                <a:srgbClr val="666666"/>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None/>
            </a:pPr>
            <a:r>
              <a:rPr lang="en-GB" sz="3000">
                <a:solidFill>
                  <a:srgbClr val="666666"/>
                </a:solidFill>
                <a:latin typeface="Times New Roman" panose="02020603050405020304"/>
                <a:ea typeface="Times New Roman" panose="02020603050405020304"/>
                <a:cs typeface="Times New Roman" panose="02020603050405020304"/>
                <a:sym typeface="Times New Roman" panose="02020603050405020304"/>
              </a:rPr>
              <a:t># Checking for missing values in artist_data</a:t>
            </a:r>
            <a:endParaRPr sz="3000">
              <a:solidFill>
                <a:srgbClr val="666666"/>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None/>
            </a:pPr>
            <a:r>
              <a:rPr lang="en-GB" sz="3000">
                <a:solidFill>
                  <a:srgbClr val="666666"/>
                </a:solidFill>
                <a:latin typeface="Times New Roman" panose="02020603050405020304"/>
                <a:ea typeface="Times New Roman" panose="02020603050405020304"/>
                <a:cs typeface="Times New Roman" panose="02020603050405020304"/>
                <a:sym typeface="Times New Roman" panose="02020603050405020304"/>
              </a:rPr>
              <a:t>missing_values = artist_data.isnull().sum()</a:t>
            </a:r>
            <a:endParaRPr sz="3000">
              <a:solidFill>
                <a:srgbClr val="666666"/>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None/>
            </a:pPr>
            <a:r>
              <a:rPr lang="en-GB" sz="3000">
                <a:solidFill>
                  <a:srgbClr val="666666"/>
                </a:solidFill>
                <a:latin typeface="Times New Roman" panose="02020603050405020304"/>
                <a:ea typeface="Times New Roman" panose="02020603050405020304"/>
                <a:cs typeface="Times New Roman" panose="02020603050405020304"/>
                <a:sym typeface="Times New Roman" panose="02020603050405020304"/>
              </a:rPr>
              <a:t>Step 2: Handling Duplicates :</a:t>
            </a:r>
            <a:endParaRPr sz="3000">
              <a:solidFill>
                <a:srgbClr val="666666"/>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None/>
            </a:pPr>
            <a:r>
              <a:rPr lang="en-GB" sz="3000">
                <a:solidFill>
                  <a:srgbClr val="666666"/>
                </a:solidFill>
                <a:latin typeface="Times New Roman" panose="02020603050405020304"/>
                <a:ea typeface="Times New Roman" panose="02020603050405020304"/>
                <a:cs typeface="Times New Roman" panose="02020603050405020304"/>
                <a:sym typeface="Times New Roman" panose="02020603050405020304"/>
              </a:rPr>
              <a:t>               duplicates = data.duplicated().sum()</a:t>
            </a:r>
            <a:endParaRPr sz="3000">
              <a:solidFill>
                <a:srgbClr val="666666"/>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None/>
            </a:pPr>
            <a:endParaRPr sz="1200">
              <a:solidFill>
                <a:srgbClr val="666666"/>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None/>
            </a:pPr>
            <a:r>
              <a:rPr lang="en-GB" sz="6120">
                <a:solidFill>
                  <a:srgbClr val="666666"/>
                </a:solidFill>
                <a:latin typeface="Times New Roman" panose="02020603050405020304"/>
                <a:ea typeface="Times New Roman" panose="02020603050405020304"/>
                <a:cs typeface="Times New Roman" panose="02020603050405020304"/>
                <a:sym typeface="Times New Roman" panose="02020603050405020304"/>
              </a:rPr>
              <a:t>  </a:t>
            </a:r>
            <a:endParaRPr sz="6120">
              <a:solidFill>
                <a:srgbClr val="666666"/>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1200"/>
              </a:spcAft>
              <a:buNone/>
            </a:pPr>
          </a:p>
        </p:txBody>
      </p:sp>
      <p:pic>
        <p:nvPicPr>
          <p:cNvPr id="187" name="Google Shape;187;p22" title="Trash can vector image | Free SVG"/>
          <p:cNvPicPr preferRelativeResize="0"/>
          <p:nvPr/>
        </p:nvPicPr>
        <p:blipFill>
          <a:blip r:embed="rId1"/>
          <a:stretch>
            <a:fillRect/>
          </a:stretch>
        </p:blipFill>
        <p:spPr>
          <a:xfrm>
            <a:off x="5662550" y="1982000"/>
            <a:ext cx="2508900" cy="2508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457200" lvl="0" indent="0" algn="l" rtl="0">
              <a:lnSpc>
                <a:spcPct val="115000"/>
              </a:lnSpc>
              <a:spcBef>
                <a:spcPts val="0"/>
              </a:spcBef>
              <a:spcAft>
                <a:spcPts val="1200"/>
              </a:spcAft>
              <a:buNone/>
            </a:pPr>
            <a:r>
              <a:rPr lang="en-GB" sz="2000">
                <a:solidFill>
                  <a:srgbClr val="666666"/>
                </a:solidFill>
                <a:latin typeface="Times New Roman" panose="02020603050405020304"/>
                <a:ea typeface="Times New Roman" panose="02020603050405020304"/>
                <a:cs typeface="Times New Roman" panose="02020603050405020304"/>
                <a:sym typeface="Times New Roman" panose="02020603050405020304"/>
              </a:rPr>
              <a:t>Data View</a:t>
            </a:r>
            <a:endParaRPr sz="3700"/>
          </a:p>
        </p:txBody>
      </p:sp>
      <p:sp>
        <p:nvSpPr>
          <p:cNvPr id="193" name="Google Shape;193;p23"/>
          <p:cNvSpPr txBox="1"/>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rgbClr val="666666"/>
              </a:buClr>
              <a:buSzPts val="1500"/>
              <a:buFont typeface="Times New Roman" panose="02020603050405020304"/>
              <a:buChar char="★"/>
            </a:pPr>
            <a:r>
              <a:rPr lang="en-GB" sz="1500">
                <a:solidFill>
                  <a:srgbClr val="666666"/>
                </a:solidFill>
                <a:latin typeface="Times New Roman" panose="02020603050405020304"/>
                <a:ea typeface="Times New Roman" panose="02020603050405020304"/>
                <a:cs typeface="Times New Roman" panose="02020603050405020304"/>
                <a:sym typeface="Times New Roman" panose="02020603050405020304"/>
              </a:rPr>
              <a:t>Display basic information : </a:t>
            </a:r>
            <a:r>
              <a:rPr lang="en-GB">
                <a:solidFill>
                  <a:srgbClr val="666666"/>
                </a:solidFill>
                <a:latin typeface="Roboto" panose="02000000000000000000"/>
                <a:ea typeface="Roboto" panose="02000000000000000000"/>
                <a:cs typeface="Roboto" panose="02000000000000000000"/>
                <a:sym typeface="Roboto" panose="02000000000000000000"/>
              </a:rPr>
              <a:t>print(data.info())</a:t>
            </a:r>
            <a:endParaRPr>
              <a:solidFill>
                <a:srgbClr val="666666"/>
              </a:solidFill>
              <a:latin typeface="Roboto" panose="02000000000000000000"/>
              <a:ea typeface="Roboto" panose="02000000000000000000"/>
              <a:cs typeface="Roboto" panose="02000000000000000000"/>
              <a:sym typeface="Roboto" panose="02000000000000000000"/>
            </a:endParaRPr>
          </a:p>
          <a:p>
            <a:pPr marL="457200" lvl="0" indent="-323850" algn="l" rtl="0">
              <a:spcBef>
                <a:spcPts val="0"/>
              </a:spcBef>
              <a:spcAft>
                <a:spcPts val="0"/>
              </a:spcAft>
              <a:buClr>
                <a:srgbClr val="666666"/>
              </a:buClr>
              <a:buSzPts val="1500"/>
              <a:buFont typeface="Times New Roman" panose="02020603050405020304"/>
              <a:buChar char="★"/>
            </a:pPr>
            <a:r>
              <a:rPr lang="en-GB">
                <a:solidFill>
                  <a:srgbClr val="666666"/>
                </a:solidFill>
                <a:latin typeface="Roboto" panose="02000000000000000000"/>
                <a:ea typeface="Roboto" panose="02000000000000000000"/>
                <a:cs typeface="Roboto" panose="02000000000000000000"/>
                <a:sym typeface="Roboto" panose="02000000000000000000"/>
              </a:rPr>
              <a:t>First few rows of the dataset: print(data.head())</a:t>
            </a:r>
            <a:endParaRPr>
              <a:solidFill>
                <a:srgbClr val="666666"/>
              </a:solidFill>
              <a:latin typeface="Roboto" panose="02000000000000000000"/>
              <a:ea typeface="Roboto" panose="02000000000000000000"/>
              <a:cs typeface="Roboto" panose="02000000000000000000"/>
              <a:sym typeface="Roboto" panose="02000000000000000000"/>
            </a:endParaRPr>
          </a:p>
          <a:p>
            <a:pPr marL="457200" lvl="0" indent="-323850" algn="l" rtl="0">
              <a:spcBef>
                <a:spcPts val="0"/>
              </a:spcBef>
              <a:spcAft>
                <a:spcPts val="0"/>
              </a:spcAft>
              <a:buClr>
                <a:srgbClr val="666666"/>
              </a:buClr>
              <a:buSzPts val="1500"/>
              <a:buFont typeface="Times New Roman" panose="02020603050405020304"/>
              <a:buChar char="★"/>
            </a:pPr>
            <a:r>
              <a:rPr lang="en-GB">
                <a:solidFill>
                  <a:srgbClr val="666666"/>
                </a:solidFill>
                <a:latin typeface="Roboto" panose="02000000000000000000"/>
                <a:ea typeface="Roboto" panose="02000000000000000000"/>
                <a:cs typeface="Roboto" panose="02000000000000000000"/>
                <a:sym typeface="Roboto" panose="02000000000000000000"/>
              </a:rPr>
              <a:t>To print the column names present in the dataset : data.columns</a:t>
            </a:r>
            <a:endParaRPr>
              <a:solidFill>
                <a:srgbClr val="666666"/>
              </a:solidFill>
              <a:latin typeface="Roboto" panose="02000000000000000000"/>
              <a:ea typeface="Roboto" panose="02000000000000000000"/>
              <a:cs typeface="Roboto" panose="02000000000000000000"/>
              <a:sym typeface="Roboto" panose="02000000000000000000"/>
            </a:endParaRPr>
          </a:p>
          <a:p>
            <a:pPr marL="457200" lvl="0" indent="-323850" algn="l" rtl="0">
              <a:spcBef>
                <a:spcPts val="0"/>
              </a:spcBef>
              <a:spcAft>
                <a:spcPts val="0"/>
              </a:spcAft>
              <a:buClr>
                <a:srgbClr val="666666"/>
              </a:buClr>
              <a:buSzPts val="1500"/>
              <a:buFont typeface="Times New Roman" panose="02020603050405020304"/>
              <a:buChar char="★"/>
            </a:pPr>
            <a:r>
              <a:rPr lang="en-GB">
                <a:solidFill>
                  <a:srgbClr val="666666"/>
                </a:solidFill>
                <a:latin typeface="Roboto" panose="02000000000000000000"/>
                <a:ea typeface="Roboto" panose="02000000000000000000"/>
                <a:cs typeface="Roboto" panose="02000000000000000000"/>
                <a:sym typeface="Roboto" panose="02000000000000000000"/>
              </a:rPr>
              <a:t>Check the shape of the DataFrame to understand its dimensions:print(data.shape) </a:t>
            </a:r>
            <a:endParaRPr lang="en-GB">
              <a:solidFill>
                <a:srgbClr val="666666"/>
              </a:solidFill>
              <a:latin typeface="Roboto" panose="02000000000000000000"/>
              <a:ea typeface="Roboto" panose="02000000000000000000"/>
              <a:cs typeface="Roboto" panose="02000000000000000000"/>
              <a:sym typeface="Roboto" panose="02000000000000000000"/>
            </a:endParaRPr>
          </a:p>
        </p:txBody>
      </p:sp>
      <p:pic>
        <p:nvPicPr>
          <p:cNvPr id="194" name="Google Shape;194;p23" title="File:Cartoon Businessman Presenting A Sales Data Graph.svg ..."/>
          <p:cNvPicPr preferRelativeResize="0"/>
          <p:nvPr/>
        </p:nvPicPr>
        <p:blipFill>
          <a:blip r:embed="rId1"/>
          <a:stretch>
            <a:fillRect/>
          </a:stretch>
        </p:blipFill>
        <p:spPr>
          <a:xfrm>
            <a:off x="152400" y="3229575"/>
            <a:ext cx="1904999" cy="17615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98" name="Shape 198"/>
        <p:cNvGrpSpPr/>
        <p:nvPr/>
      </p:nvGrpSpPr>
      <p:grpSpPr>
        <a:xfrm>
          <a:off x="0" y="0"/>
          <a:ext cx="0" cy="0"/>
          <a:chOff x="0" y="0"/>
          <a:chExt cx="0" cy="0"/>
        </a:xfrm>
      </p:grpSpPr>
      <p:sp>
        <p:nvSpPr>
          <p:cNvPr id="199" name="Google Shape;199;p24"/>
          <p:cNvSpPr txBox="1"/>
          <p:nvPr>
            <p:ph type="title"/>
          </p:nvPr>
        </p:nvSpPr>
        <p:spPr>
          <a:xfrm>
            <a:off x="819150" y="845600"/>
            <a:ext cx="7505700" cy="954600"/>
          </a:xfrm>
          <a:prstGeom prst="rect">
            <a:avLst/>
          </a:prstGeom>
        </p:spPr>
        <p:txBody>
          <a:bodyPr spcFirstLastPara="1" wrap="square" lIns="91425" tIns="91425" rIns="91425" bIns="91425" anchor="t" anchorCtr="0">
            <a:normAutofit fontScale="90000"/>
          </a:bodyPr>
          <a:lstStyle/>
          <a:p>
            <a:pPr marL="457200" lvl="0" indent="0" algn="l" rtl="0">
              <a:lnSpc>
                <a:spcPct val="115000"/>
              </a:lnSpc>
              <a:spcBef>
                <a:spcPts val="0"/>
              </a:spcBef>
              <a:spcAft>
                <a:spcPts val="0"/>
              </a:spcAft>
              <a:buNone/>
            </a:pPr>
            <a:r>
              <a:rPr lang="en-GB" sz="2190">
                <a:solidFill>
                  <a:srgbClr val="666666"/>
                </a:solidFill>
                <a:latin typeface="Times New Roman" panose="02020603050405020304"/>
                <a:ea typeface="Times New Roman" panose="02020603050405020304"/>
                <a:cs typeface="Times New Roman" panose="02020603050405020304"/>
                <a:sym typeface="Times New Roman" panose="02020603050405020304"/>
              </a:rPr>
              <a:t>Data Visualization</a:t>
            </a:r>
            <a:endParaRPr sz="2190">
              <a:solidFill>
                <a:srgbClr val="666666"/>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None/>
            </a:pPr>
          </a:p>
        </p:txBody>
      </p:sp>
      <p:sp>
        <p:nvSpPr>
          <p:cNvPr id="200" name="Google Shape;200;p24"/>
          <p:cNvSpPr txBox="1"/>
          <p:nvPr>
            <p:ph type="body" idx="1"/>
          </p:nvPr>
        </p:nvSpPr>
        <p:spPr>
          <a:xfrm>
            <a:off x="558150" y="12295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 Average Sale and Regular Price by Canvas Size</a:t>
            </a:r>
            <a:endParaRPr lang="en-GB"/>
          </a:p>
          <a:p>
            <a:pPr marL="0" lvl="0" indent="0" algn="l" rtl="0">
              <a:spcBef>
                <a:spcPts val="1200"/>
              </a:spcBef>
              <a:spcAft>
                <a:spcPts val="1200"/>
              </a:spcAft>
              <a:buNone/>
            </a:pPr>
          </a:p>
        </p:txBody>
      </p:sp>
      <p:pic>
        <p:nvPicPr>
          <p:cNvPr id="201" name="Google Shape;201;p24"/>
          <p:cNvPicPr preferRelativeResize="0"/>
          <p:nvPr/>
        </p:nvPicPr>
        <p:blipFill>
          <a:blip r:embed="rId1"/>
          <a:stretch>
            <a:fillRect/>
          </a:stretch>
        </p:blipFill>
        <p:spPr>
          <a:xfrm>
            <a:off x="3699400" y="1861025"/>
            <a:ext cx="4742249" cy="2991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05" name="Shape 205"/>
        <p:cNvGrpSpPr/>
        <p:nvPr/>
      </p:nvGrpSpPr>
      <p:grpSpPr>
        <a:xfrm>
          <a:off x="0" y="0"/>
          <a:ext cx="0" cy="0"/>
          <a:chOff x="0" y="0"/>
          <a:chExt cx="0" cy="0"/>
        </a:xfrm>
      </p:grpSpPr>
      <p:sp>
        <p:nvSpPr>
          <p:cNvPr id="206" name="Google Shape;206;p25"/>
          <p:cNvSpPr txBox="1"/>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300"/>
              <a:t># Number of Artworks in Each Museum</a:t>
            </a:r>
            <a:endParaRPr sz="2300"/>
          </a:p>
        </p:txBody>
      </p:sp>
      <p:pic>
        <p:nvPicPr>
          <p:cNvPr id="207" name="Google Shape;207;p25"/>
          <p:cNvPicPr preferRelativeResize="0"/>
          <p:nvPr/>
        </p:nvPicPr>
        <p:blipFill>
          <a:blip r:embed="rId1"/>
          <a:stretch>
            <a:fillRect/>
          </a:stretch>
        </p:blipFill>
        <p:spPr>
          <a:xfrm>
            <a:off x="600250" y="1461500"/>
            <a:ext cx="7851176" cy="33772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100"/>
              <a:t># Number of Artworks by Subject</a:t>
            </a:r>
            <a:endParaRPr sz="2100"/>
          </a:p>
        </p:txBody>
      </p:sp>
      <p:pic>
        <p:nvPicPr>
          <p:cNvPr id="213" name="Google Shape;213;p26"/>
          <p:cNvPicPr preferRelativeResize="0"/>
          <p:nvPr/>
        </p:nvPicPr>
        <p:blipFill>
          <a:blip r:embed="rId1"/>
          <a:stretch>
            <a:fillRect/>
          </a:stretch>
        </p:blipFill>
        <p:spPr>
          <a:xfrm>
            <a:off x="708999" y="1419750"/>
            <a:ext cx="6571275" cy="3038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17" name="Shape 217"/>
        <p:cNvGrpSpPr/>
        <p:nvPr/>
      </p:nvGrpSpPr>
      <p:grpSpPr>
        <a:xfrm>
          <a:off x="0" y="0"/>
          <a:ext cx="0" cy="0"/>
          <a:chOff x="0" y="0"/>
          <a:chExt cx="0" cy="0"/>
        </a:xfrm>
      </p:grpSpPr>
      <p:sp>
        <p:nvSpPr>
          <p:cNvPr id="218" name="Google Shape;218;p27"/>
          <p:cNvSpPr txBox="1"/>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200"/>
              <a:t># Top 10 Artists by Number of Works</a:t>
            </a:r>
            <a:endParaRPr sz="2200"/>
          </a:p>
        </p:txBody>
      </p:sp>
      <p:pic>
        <p:nvPicPr>
          <p:cNvPr id="219" name="Google Shape;219;p27"/>
          <p:cNvPicPr preferRelativeResize="0"/>
          <p:nvPr/>
        </p:nvPicPr>
        <p:blipFill>
          <a:blip r:embed="rId1"/>
          <a:stretch>
            <a:fillRect/>
          </a:stretch>
        </p:blipFill>
        <p:spPr>
          <a:xfrm>
            <a:off x="152400" y="1341875"/>
            <a:ext cx="8636126" cy="36492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23" name="Shape 223"/>
        <p:cNvGrpSpPr/>
        <p:nvPr/>
      </p:nvGrpSpPr>
      <p:grpSpPr>
        <a:xfrm>
          <a:off x="0" y="0"/>
          <a:ext cx="0" cy="0"/>
          <a:chOff x="0" y="0"/>
          <a:chExt cx="0" cy="0"/>
        </a:xfrm>
      </p:grpSpPr>
      <p:sp>
        <p:nvSpPr>
          <p:cNvPr id="224" name="Google Shape;224;p28"/>
          <p:cNvSpPr txBox="1"/>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000"/>
              <a:t># Distribution of Museums by City</a:t>
            </a:r>
            <a:endParaRPr sz="2000"/>
          </a:p>
        </p:txBody>
      </p:sp>
      <p:pic>
        <p:nvPicPr>
          <p:cNvPr id="225" name="Google Shape;225;p28"/>
          <p:cNvPicPr preferRelativeResize="0"/>
          <p:nvPr/>
        </p:nvPicPr>
        <p:blipFill>
          <a:blip r:embed="rId1"/>
          <a:stretch>
            <a:fillRect/>
          </a:stretch>
        </p:blipFill>
        <p:spPr>
          <a:xfrm>
            <a:off x="611125" y="1724250"/>
            <a:ext cx="7427100" cy="3038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29" name="Shape 229"/>
        <p:cNvGrpSpPr/>
        <p:nvPr/>
      </p:nvGrpSpPr>
      <p:grpSpPr>
        <a:xfrm>
          <a:off x="0" y="0"/>
          <a:ext cx="0" cy="0"/>
          <a:chOff x="0" y="0"/>
          <a:chExt cx="0" cy="0"/>
        </a:xfrm>
      </p:grpSpPr>
      <p:sp>
        <p:nvSpPr>
          <p:cNvPr id="230" name="Google Shape;230;p29"/>
          <p:cNvSpPr txBox="1"/>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000"/>
              <a:t># Average Sale Price by Canvas Size</a:t>
            </a:r>
            <a:endParaRPr sz="2000"/>
          </a:p>
        </p:txBody>
      </p:sp>
      <p:pic>
        <p:nvPicPr>
          <p:cNvPr id="231" name="Google Shape;231;p29"/>
          <p:cNvPicPr preferRelativeResize="0"/>
          <p:nvPr/>
        </p:nvPicPr>
        <p:blipFill>
          <a:blip r:embed="rId1"/>
          <a:stretch>
            <a:fillRect/>
          </a:stretch>
        </p:blipFill>
        <p:spPr>
          <a:xfrm>
            <a:off x="904725" y="1428875"/>
            <a:ext cx="7155226" cy="3355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35" name="Shape 235"/>
        <p:cNvGrpSpPr/>
        <p:nvPr/>
      </p:nvGrpSpPr>
      <p:grpSpPr>
        <a:xfrm>
          <a:off x="0" y="0"/>
          <a:ext cx="0" cy="0"/>
          <a:chOff x="0" y="0"/>
          <a:chExt cx="0" cy="0"/>
        </a:xfrm>
      </p:grpSpPr>
      <p:sp>
        <p:nvSpPr>
          <p:cNvPr id="236" name="Google Shape;236;p30"/>
          <p:cNvSpPr txBox="1"/>
          <p:nvPr>
            <p:ph type="title"/>
          </p:nvPr>
        </p:nvSpPr>
        <p:spPr>
          <a:xfrm>
            <a:off x="819150" y="845600"/>
            <a:ext cx="7505700" cy="9546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None/>
            </a:pPr>
            <a:r>
              <a:rPr lang="en-GB" sz="2575" b="1">
                <a:solidFill>
                  <a:srgbClr val="000000"/>
                </a:solidFill>
                <a:latin typeface="Times New Roman" panose="02020603050405020304"/>
                <a:ea typeface="Times New Roman" panose="02020603050405020304"/>
                <a:cs typeface="Times New Roman" panose="02020603050405020304"/>
                <a:sym typeface="Times New Roman" panose="02020603050405020304"/>
              </a:rPr>
              <a:t> Methodology</a:t>
            </a:r>
            <a:endParaRPr sz="2575"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None/>
            </a:pPr>
          </a:p>
        </p:txBody>
      </p:sp>
      <p:sp>
        <p:nvSpPr>
          <p:cNvPr id="237" name="Google Shape;237;p30"/>
          <p:cNvSpPr txBox="1"/>
          <p:nvPr>
            <p:ph type="body" idx="1"/>
          </p:nvPr>
        </p:nvSpPr>
        <p:spPr>
          <a:xfrm>
            <a:off x="819150" y="1990725"/>
            <a:ext cx="7505700" cy="2448000"/>
          </a:xfrm>
          <a:prstGeom prst="rect">
            <a:avLst/>
          </a:prstGeom>
        </p:spPr>
        <p:txBody>
          <a:bodyPr spcFirstLastPara="1" wrap="square" lIns="91425" tIns="91425" rIns="91425" bIns="91425" anchor="t" anchorCtr="0">
            <a:normAutofit fontScale="92500" lnSpcReduction="20000"/>
          </a:bodyPr>
          <a:lstStyle/>
          <a:p>
            <a:pPr marL="0" lvl="0" indent="0" algn="l" rtl="0">
              <a:spcBef>
                <a:spcPts val="1200"/>
              </a:spcBef>
              <a:spcAft>
                <a:spcPts val="0"/>
              </a:spcAft>
              <a:buNone/>
            </a:pPr>
            <a:r>
              <a:rPr lang="en-GB"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The project will follow a structured approach:</a:t>
            </a:r>
            <a:endParaRPr sz="1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3370" algn="l" rtl="0">
              <a:spcBef>
                <a:spcPts val="1200"/>
              </a:spcBef>
              <a:spcAft>
                <a:spcPts val="0"/>
              </a:spcAft>
              <a:buClr>
                <a:srgbClr val="000000"/>
              </a:buClr>
              <a:buSzPct val="92000"/>
              <a:buFont typeface="Arial" panose="020B0604020202020204"/>
              <a:buAutoNum type="arabicPeriod"/>
            </a:pPr>
            <a:r>
              <a:rPr lang="en-GB"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Data Collection:</a:t>
            </a:r>
            <a:r>
              <a:rPr lang="en-GB"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 The dataset will be sourced from a kaggle website.</a:t>
            </a:r>
            <a:endParaRPr sz="1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3370" algn="l" rtl="0">
              <a:spcBef>
                <a:spcPts val="0"/>
              </a:spcBef>
              <a:spcAft>
                <a:spcPts val="0"/>
              </a:spcAft>
              <a:buClr>
                <a:srgbClr val="000000"/>
              </a:buClr>
              <a:buSzPct val="92000"/>
              <a:buFont typeface="Arial" panose="020B0604020202020204"/>
              <a:buAutoNum type="arabicPeriod"/>
            </a:pPr>
            <a:r>
              <a:rPr lang="en-GB"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Data Preprocessing:</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293370" algn="l" rtl="0">
              <a:spcBef>
                <a:spcPts val="0"/>
              </a:spcBef>
              <a:spcAft>
                <a:spcPts val="0"/>
              </a:spcAft>
              <a:buClr>
                <a:srgbClr val="000000"/>
              </a:buClr>
              <a:buSzPct val="92000"/>
              <a:buFont typeface="Arial" panose="020B0604020202020204"/>
              <a:buChar char="○"/>
            </a:pPr>
            <a:r>
              <a:rPr lang="en-GB"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Handle missing data using imputation techniques.</a:t>
            </a:r>
            <a:endParaRPr sz="1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293370" algn="l" rtl="0">
              <a:spcBef>
                <a:spcPts val="0"/>
              </a:spcBef>
              <a:spcAft>
                <a:spcPts val="0"/>
              </a:spcAft>
              <a:buClr>
                <a:srgbClr val="000000"/>
              </a:buClr>
              <a:buSzPct val="92000"/>
              <a:buFont typeface="Arial" panose="020B0604020202020204"/>
              <a:buChar char="○"/>
            </a:pPr>
            <a:r>
              <a:rPr lang="en-GB"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 standardize the data if necessary.</a:t>
            </a:r>
            <a:endParaRPr sz="1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3370" algn="l" rtl="0">
              <a:spcBef>
                <a:spcPts val="0"/>
              </a:spcBef>
              <a:spcAft>
                <a:spcPts val="0"/>
              </a:spcAft>
              <a:buClr>
                <a:srgbClr val="000000"/>
              </a:buClr>
              <a:buSzPct val="92000"/>
              <a:buFont typeface="Arial" panose="020B0604020202020204"/>
              <a:buAutoNum type="arabicPeriod"/>
            </a:pPr>
            <a:r>
              <a:rPr lang="en-GB"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Exploratory Data Analysis (EDA):</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293370" algn="l" rtl="0">
              <a:spcBef>
                <a:spcPts val="0"/>
              </a:spcBef>
              <a:spcAft>
                <a:spcPts val="0"/>
              </a:spcAft>
              <a:buClr>
                <a:srgbClr val="000000"/>
              </a:buClr>
              <a:buSzPct val="92000"/>
              <a:buFont typeface="Arial" panose="020B0604020202020204"/>
              <a:buChar char="○"/>
            </a:pPr>
            <a:r>
              <a:rPr lang="en-GB"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Use descriptive statistics to summarize the dataset.</a:t>
            </a:r>
            <a:endParaRPr sz="1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293370" algn="l" rtl="0">
              <a:spcBef>
                <a:spcPts val="0"/>
              </a:spcBef>
              <a:spcAft>
                <a:spcPts val="0"/>
              </a:spcAft>
              <a:buClr>
                <a:srgbClr val="000000"/>
              </a:buClr>
              <a:buSzPct val="92000"/>
              <a:buFont typeface="Arial" panose="020B0604020202020204"/>
              <a:buChar char="○"/>
            </a:pPr>
            <a:r>
              <a:rPr lang="en-GB"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Create visualizations like histograms,  bar char and pie chart to understand feature distributions and relationships.</a:t>
            </a:r>
            <a:endParaRPr sz="1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3370" algn="l" rtl="0">
              <a:spcBef>
                <a:spcPts val="0"/>
              </a:spcBef>
              <a:spcAft>
                <a:spcPts val="0"/>
              </a:spcAft>
              <a:buClr>
                <a:srgbClr val="000000"/>
              </a:buClr>
              <a:buSzPct val="92000"/>
              <a:buFont typeface="Arial" panose="020B0604020202020204"/>
              <a:buAutoNum type="arabicPeriod"/>
            </a:pPr>
            <a:r>
              <a:rPr lang="en-GB"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Visualization:</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14400" lvl="1" indent="-293370" algn="l" rtl="0">
              <a:spcBef>
                <a:spcPts val="0"/>
              </a:spcBef>
              <a:spcAft>
                <a:spcPts val="0"/>
              </a:spcAft>
              <a:buClr>
                <a:srgbClr val="000000"/>
              </a:buClr>
              <a:buSzPct val="92000"/>
              <a:buFont typeface="Arial" panose="020B0604020202020204"/>
              <a:buChar char="○"/>
            </a:pPr>
            <a:r>
              <a:rPr lang="en-GB"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Generate charts and graphs to visualize the findings.</a:t>
            </a:r>
            <a:endParaRPr sz="1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3370" algn="l" rtl="0">
              <a:spcBef>
                <a:spcPts val="0"/>
              </a:spcBef>
              <a:spcAft>
                <a:spcPts val="0"/>
              </a:spcAft>
              <a:buClr>
                <a:srgbClr val="000000"/>
              </a:buClr>
              <a:buSzPct val="92000"/>
              <a:buFont typeface="Arial" panose="020B0604020202020204"/>
              <a:buAutoNum type="arabicPeriod"/>
            </a:pPr>
            <a:r>
              <a:rPr lang="en-GB"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Reporting:</a:t>
            </a: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1200"/>
              </a:spcAft>
              <a:buNone/>
            </a:p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41" name="Shape 241"/>
        <p:cNvGrpSpPr/>
        <p:nvPr/>
      </p:nvGrpSpPr>
      <p:grpSpPr>
        <a:xfrm>
          <a:off x="0" y="0"/>
          <a:ext cx="0" cy="0"/>
          <a:chOff x="0" y="0"/>
          <a:chExt cx="0" cy="0"/>
        </a:xfrm>
      </p:grpSpPr>
      <p:sp>
        <p:nvSpPr>
          <p:cNvPr id="242" name="Google Shape;242;p31"/>
          <p:cNvSpPr txBox="1"/>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500"/>
              <a:t> </a:t>
            </a:r>
            <a:r>
              <a:rPr lang="en-GB" sz="2300" b="1">
                <a:solidFill>
                  <a:srgbClr val="000000"/>
                </a:solidFill>
                <a:latin typeface="Times New Roman" panose="02020603050405020304"/>
                <a:ea typeface="Times New Roman" panose="02020603050405020304"/>
                <a:cs typeface="Times New Roman" panose="02020603050405020304"/>
                <a:sym typeface="Times New Roman" panose="02020603050405020304"/>
              </a:rPr>
              <a:t>Tools and Technologies</a:t>
            </a:r>
            <a:endParaRPr sz="3500"/>
          </a:p>
        </p:txBody>
      </p:sp>
      <p:sp>
        <p:nvSpPr>
          <p:cNvPr id="243" name="Google Shape;243;p31"/>
          <p:cNvSpPr txBox="1"/>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GB"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The project will utilize the following tools and technologies:</a:t>
            </a:r>
            <a:endParaRPr sz="1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8450" algn="l" rtl="0">
              <a:spcBef>
                <a:spcPts val="1200"/>
              </a:spcBef>
              <a:spcAft>
                <a:spcPts val="0"/>
              </a:spcAft>
              <a:buClr>
                <a:srgbClr val="000000"/>
              </a:buClr>
              <a:buSzPts val="1100"/>
              <a:buFont typeface="Arial" panose="020B0604020202020204"/>
              <a:buChar char="●"/>
            </a:pPr>
            <a:r>
              <a:rPr lang="en-GB"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Programming Language:</a:t>
            </a:r>
            <a:r>
              <a:rPr lang="en-GB"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 Python,mysql.</a:t>
            </a:r>
            <a:endParaRPr sz="1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8450" algn="l" rtl="0">
              <a:spcBef>
                <a:spcPts val="0"/>
              </a:spcBef>
              <a:spcAft>
                <a:spcPts val="0"/>
              </a:spcAft>
              <a:buClr>
                <a:srgbClr val="000000"/>
              </a:buClr>
              <a:buSzPts val="1100"/>
              <a:buFont typeface="Arial" panose="020B0604020202020204"/>
              <a:buChar char="●"/>
            </a:pPr>
            <a:r>
              <a:rPr lang="en-GB"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Libraries:</a:t>
            </a:r>
            <a:r>
              <a:rPr lang="en-GB"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 Pandas, NumPy, Matplotlib,mysql.</a:t>
            </a:r>
            <a:endParaRPr sz="1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8450" algn="l" rtl="0">
              <a:spcBef>
                <a:spcPts val="0"/>
              </a:spcBef>
              <a:spcAft>
                <a:spcPts val="0"/>
              </a:spcAft>
              <a:buClr>
                <a:srgbClr val="000000"/>
              </a:buClr>
              <a:buSzPts val="1100"/>
              <a:buFont typeface="Arial" panose="020B0604020202020204"/>
              <a:buChar char="●"/>
            </a:pPr>
            <a:r>
              <a:rPr lang="en-GB"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IDE:</a:t>
            </a:r>
            <a:r>
              <a:rPr lang="en-GB"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 Jupyter Notebook or any Python-compatible Integrated Development Environment (IDE)</a:t>
            </a:r>
            <a:endParaRPr sz="1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2400"/>
              </a:spcBef>
              <a:spcAft>
                <a:spcPts val="0"/>
              </a:spcAft>
              <a:buNone/>
            </a:pPr>
            <a:r>
              <a:rPr lang="en-GB" sz="1200" b="1">
                <a:solidFill>
                  <a:srgbClr val="000000"/>
                </a:solidFill>
                <a:highlight>
                  <a:srgbClr val="FFFFFF"/>
                </a:highlight>
                <a:latin typeface="Arial" panose="020B0604020202020204"/>
                <a:ea typeface="Arial" panose="020B0604020202020204"/>
                <a:cs typeface="Arial" panose="020B0604020202020204"/>
                <a:sym typeface="Arial" panose="020B0604020202020204"/>
              </a:rPr>
              <a:t>Data Source: kaggle website (</a:t>
            </a:r>
            <a:r>
              <a:rPr lang="en-GB" sz="1100">
                <a:solidFill>
                  <a:srgbClr val="000000"/>
                </a:solidFill>
                <a:highlight>
                  <a:srgbClr val="FFFFFF"/>
                </a:highlight>
                <a:latin typeface="Arial" panose="020B0604020202020204"/>
                <a:ea typeface="Arial" panose="020B0604020202020204"/>
                <a:cs typeface="Arial" panose="020B0604020202020204"/>
                <a:sym typeface="Arial" panose="020B0604020202020204"/>
              </a:rPr>
              <a:t>Famous paintings Analysis)</a:t>
            </a:r>
            <a:endParaRPr sz="1100">
              <a:solidFill>
                <a:srgbClr val="000000"/>
              </a:solidFill>
              <a:highlight>
                <a:srgbClr val="FFFFFF"/>
              </a:highlight>
              <a:latin typeface="Arial" panose="020B0604020202020204"/>
              <a:ea typeface="Arial" panose="020B0604020202020204"/>
              <a:cs typeface="Arial" panose="020B0604020202020204"/>
              <a:sym typeface="Arial" panose="020B0604020202020204"/>
            </a:endParaRPr>
          </a:p>
          <a:p>
            <a:pPr marL="0" lvl="0" indent="0" algn="l" rtl="0">
              <a:spcBef>
                <a:spcPts val="600"/>
              </a:spcBef>
              <a:spcAft>
                <a:spcPts val="1200"/>
              </a:spcAft>
              <a:buNone/>
            </a:p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INDEX</a:t>
            </a:r>
            <a:endParaRPr lang="en-GB"/>
          </a:p>
        </p:txBody>
      </p:sp>
      <p:sp>
        <p:nvSpPr>
          <p:cNvPr id="136" name="Google Shape;136;p14"/>
          <p:cNvSpPr txBox="1"/>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rgbClr val="666666"/>
              </a:buClr>
              <a:buSzPts val="1300"/>
              <a:buFont typeface="Times New Roman" panose="02020603050405020304"/>
              <a:buChar char="❏"/>
            </a:pPr>
            <a:r>
              <a:rPr lang="en-GB">
                <a:solidFill>
                  <a:srgbClr val="666666"/>
                </a:solidFill>
                <a:latin typeface="Times New Roman" panose="02020603050405020304"/>
                <a:ea typeface="Times New Roman" panose="02020603050405020304"/>
                <a:cs typeface="Times New Roman" panose="02020603050405020304"/>
                <a:sym typeface="Times New Roman" panose="02020603050405020304"/>
              </a:rPr>
              <a:t>Importing Libraries </a:t>
            </a:r>
            <a:endParaRPr>
              <a:solidFill>
                <a:srgbClr val="666666"/>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666666"/>
              </a:buClr>
              <a:buSzPts val="1300"/>
              <a:buFont typeface="Times New Roman" panose="02020603050405020304"/>
              <a:buChar char="❏"/>
            </a:pPr>
            <a:r>
              <a:rPr lang="en-GB">
                <a:solidFill>
                  <a:srgbClr val="666666"/>
                </a:solidFill>
                <a:latin typeface="Times New Roman" panose="02020603050405020304"/>
                <a:ea typeface="Times New Roman" panose="02020603050405020304"/>
                <a:cs typeface="Times New Roman" panose="02020603050405020304"/>
                <a:sym typeface="Times New Roman" panose="02020603050405020304"/>
              </a:rPr>
              <a:t>Database </a:t>
            </a:r>
            <a:r>
              <a:rPr lang="en-GB">
                <a:solidFill>
                  <a:srgbClr val="666666"/>
                </a:solidFill>
                <a:latin typeface="Times New Roman" panose="02020603050405020304"/>
                <a:ea typeface="Times New Roman" panose="02020603050405020304"/>
                <a:cs typeface="Times New Roman" panose="02020603050405020304"/>
                <a:sym typeface="Times New Roman" panose="02020603050405020304"/>
              </a:rPr>
              <a:t>connectivity</a:t>
            </a:r>
            <a:r>
              <a:rPr lang="en-GB">
                <a:solidFill>
                  <a:srgbClr val="666666"/>
                </a:solidFill>
                <a:latin typeface="Times New Roman" panose="02020603050405020304"/>
                <a:ea typeface="Times New Roman" panose="02020603050405020304"/>
                <a:cs typeface="Times New Roman" panose="02020603050405020304"/>
                <a:sym typeface="Times New Roman" panose="02020603050405020304"/>
              </a:rPr>
              <a:t> </a:t>
            </a:r>
            <a:endParaRPr>
              <a:solidFill>
                <a:srgbClr val="666666"/>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666666"/>
              </a:buClr>
              <a:buSzPts val="1300"/>
              <a:buFont typeface="Times New Roman" panose="02020603050405020304"/>
              <a:buChar char="❏"/>
            </a:pPr>
            <a:r>
              <a:rPr lang="en-GB">
                <a:solidFill>
                  <a:srgbClr val="666666"/>
                </a:solidFill>
                <a:latin typeface="Times New Roman" panose="02020603050405020304"/>
                <a:ea typeface="Times New Roman" panose="02020603050405020304"/>
                <a:cs typeface="Times New Roman" panose="02020603050405020304"/>
                <a:sym typeface="Times New Roman" panose="02020603050405020304"/>
              </a:rPr>
              <a:t>Fetch Data from Database</a:t>
            </a:r>
            <a:endParaRPr>
              <a:solidFill>
                <a:srgbClr val="666666"/>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666666"/>
              </a:buClr>
              <a:buSzPts val="1300"/>
              <a:buFont typeface="Times New Roman" panose="02020603050405020304"/>
              <a:buChar char="❏"/>
            </a:pPr>
            <a:r>
              <a:rPr lang="en-GB">
                <a:solidFill>
                  <a:srgbClr val="666666"/>
                </a:solidFill>
                <a:latin typeface="Times New Roman" panose="02020603050405020304"/>
                <a:ea typeface="Times New Roman" panose="02020603050405020304"/>
                <a:cs typeface="Times New Roman" panose="02020603050405020304"/>
                <a:sym typeface="Times New Roman" panose="02020603050405020304"/>
              </a:rPr>
              <a:t>Data Cleaning</a:t>
            </a:r>
            <a:endParaRPr>
              <a:solidFill>
                <a:srgbClr val="666666"/>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666666"/>
              </a:buClr>
              <a:buSzPts val="1300"/>
              <a:buFont typeface="Times New Roman" panose="02020603050405020304"/>
              <a:buChar char="❏"/>
            </a:pPr>
            <a:r>
              <a:rPr lang="en-GB">
                <a:solidFill>
                  <a:srgbClr val="666666"/>
                </a:solidFill>
                <a:latin typeface="Times New Roman" panose="02020603050405020304"/>
                <a:ea typeface="Times New Roman" panose="02020603050405020304"/>
                <a:cs typeface="Times New Roman" panose="02020603050405020304"/>
                <a:sym typeface="Times New Roman" panose="02020603050405020304"/>
              </a:rPr>
              <a:t>Data View</a:t>
            </a:r>
            <a:endParaRPr>
              <a:solidFill>
                <a:srgbClr val="666666"/>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666666"/>
              </a:buClr>
              <a:buSzPts val="1300"/>
              <a:buFont typeface="Times New Roman" panose="02020603050405020304"/>
              <a:buChar char="❏"/>
            </a:pPr>
            <a:r>
              <a:rPr lang="en-GB">
                <a:solidFill>
                  <a:srgbClr val="666666"/>
                </a:solidFill>
                <a:latin typeface="Times New Roman" panose="02020603050405020304"/>
                <a:ea typeface="Times New Roman" panose="02020603050405020304"/>
                <a:cs typeface="Times New Roman" panose="02020603050405020304"/>
                <a:sym typeface="Times New Roman" panose="02020603050405020304"/>
              </a:rPr>
              <a:t>Data Visualization</a:t>
            </a:r>
            <a:endParaRPr>
              <a:solidFill>
                <a:srgbClr val="666666"/>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11150" algn="l" rtl="0">
              <a:spcBef>
                <a:spcPts val="0"/>
              </a:spcBef>
              <a:spcAft>
                <a:spcPts val="0"/>
              </a:spcAft>
              <a:buClr>
                <a:srgbClr val="666666"/>
              </a:buClr>
              <a:buSzPts val="1300"/>
              <a:buFont typeface="Times New Roman" panose="02020603050405020304"/>
              <a:buChar char="❏"/>
            </a:pPr>
            <a:r>
              <a:rPr lang="en-GB">
                <a:solidFill>
                  <a:srgbClr val="666666"/>
                </a:solidFill>
                <a:latin typeface="Times New Roman" panose="02020603050405020304"/>
                <a:ea typeface="Times New Roman" panose="02020603050405020304"/>
                <a:cs typeface="Times New Roman" panose="02020603050405020304"/>
                <a:sym typeface="Times New Roman" panose="02020603050405020304"/>
              </a:rPr>
              <a:t>Conclusion</a:t>
            </a:r>
            <a:endParaRPr>
              <a:solidFill>
                <a:srgbClr val="666666"/>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1200"/>
              </a:spcAft>
              <a:buNone/>
            </a:p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47" name="Shape 247"/>
        <p:cNvGrpSpPr/>
        <p:nvPr/>
      </p:nvGrpSpPr>
      <p:grpSpPr>
        <a:xfrm>
          <a:off x="0" y="0"/>
          <a:ext cx="0" cy="0"/>
          <a:chOff x="0" y="0"/>
          <a:chExt cx="0" cy="0"/>
        </a:xfrm>
      </p:grpSpPr>
      <p:sp>
        <p:nvSpPr>
          <p:cNvPr id="248" name="Google Shape;248;p32"/>
          <p:cNvSpPr txBox="1"/>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200" b="1">
                <a:solidFill>
                  <a:srgbClr val="000000"/>
                </a:solidFill>
                <a:latin typeface="Times New Roman" panose="02020603050405020304"/>
                <a:ea typeface="Times New Roman" panose="02020603050405020304"/>
                <a:cs typeface="Times New Roman" panose="02020603050405020304"/>
                <a:sym typeface="Times New Roman" panose="02020603050405020304"/>
              </a:rPr>
              <a:t> Expected Outcomes</a:t>
            </a:r>
            <a:endParaRPr sz="3400"/>
          </a:p>
        </p:txBody>
      </p:sp>
      <p:sp>
        <p:nvSpPr>
          <p:cNvPr id="249" name="Google Shape;249;p32"/>
          <p:cNvSpPr txBox="1"/>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457200" lvl="0" indent="-298450" algn="l" rtl="0">
              <a:spcBef>
                <a:spcPts val="1200"/>
              </a:spcBef>
              <a:spcAft>
                <a:spcPts val="0"/>
              </a:spcAft>
              <a:buClr>
                <a:srgbClr val="000000"/>
              </a:buClr>
              <a:buSzPts val="1100"/>
              <a:buFont typeface="Arial" panose="020B0604020202020204"/>
              <a:buChar char="●"/>
            </a:pPr>
            <a:r>
              <a:rPr lang="en-GB"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Identification of the most significant factors influencing </a:t>
            </a:r>
            <a:r>
              <a:rPr lang="en-GB" sz="1100">
                <a:solidFill>
                  <a:srgbClr val="000000"/>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Famous paintings Analysis</a:t>
            </a:r>
            <a:r>
              <a:rPr lang="en-GB"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endParaRPr sz="1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8450" algn="l" rtl="0">
              <a:spcBef>
                <a:spcPts val="0"/>
              </a:spcBef>
              <a:spcAft>
                <a:spcPts val="0"/>
              </a:spcAft>
              <a:buClr>
                <a:srgbClr val="000000"/>
              </a:buClr>
              <a:buSzPts val="1100"/>
              <a:buFont typeface="Arial" panose="020B0604020202020204"/>
              <a:buChar char="●"/>
            </a:pPr>
            <a:r>
              <a:rPr lang="en-GB"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Visualization of the data and model results to provide actionable insights for paintings industry.</a:t>
            </a:r>
            <a:endParaRPr sz="1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8450" algn="l" rtl="0">
              <a:spcBef>
                <a:spcPts val="0"/>
              </a:spcBef>
              <a:spcAft>
                <a:spcPts val="0"/>
              </a:spcAft>
              <a:buClr>
                <a:srgbClr val="000000"/>
              </a:buClr>
              <a:buSzPts val="1100"/>
              <a:buFont typeface="Arial" panose="020B0604020202020204"/>
              <a:buChar char="●"/>
            </a:pPr>
            <a:r>
              <a:rPr lang="en-GB"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A comprehensive report documenting the analysis process, findings, and recommendations.</a:t>
            </a:r>
            <a:endParaRPr sz="1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1200"/>
              </a:spcAft>
              <a:buNone/>
            </a:p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53" name="Shape 253"/>
        <p:cNvGrpSpPr/>
        <p:nvPr/>
      </p:nvGrpSpPr>
      <p:grpSpPr>
        <a:xfrm>
          <a:off x="0" y="0"/>
          <a:ext cx="0" cy="0"/>
          <a:chOff x="0" y="0"/>
          <a:chExt cx="0" cy="0"/>
        </a:xfrm>
      </p:grpSpPr>
      <p:sp>
        <p:nvSpPr>
          <p:cNvPr id="254" name="Google Shape;254;p33"/>
          <p:cNvSpPr txBox="1"/>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990"/>
              <a:buNone/>
            </a:pPr>
            <a:r>
              <a:rPr lang="en-GB" sz="2420" b="1">
                <a:solidFill>
                  <a:srgbClr val="000000"/>
                </a:solidFill>
                <a:latin typeface="Times New Roman" panose="02020603050405020304"/>
                <a:ea typeface="Times New Roman" panose="02020603050405020304"/>
                <a:cs typeface="Times New Roman" panose="02020603050405020304"/>
                <a:sym typeface="Times New Roman" panose="02020603050405020304"/>
              </a:rPr>
              <a:t>Timeline</a:t>
            </a:r>
            <a:endParaRPr sz="242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SzPts val="990"/>
              <a:buNone/>
            </a:pPr>
            <a:endParaRPr sz="2700"/>
          </a:p>
        </p:txBody>
      </p:sp>
      <p:sp>
        <p:nvSpPr>
          <p:cNvPr id="255" name="Google Shape;255;p33"/>
          <p:cNvSpPr txBox="1"/>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GB"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The project is expected to be completed within a [specific timeframe, e.g., 4 weeks], with the following milestones:</a:t>
            </a:r>
            <a:endParaRPr sz="1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8450" algn="l" rtl="0">
              <a:spcBef>
                <a:spcPts val="1200"/>
              </a:spcBef>
              <a:spcAft>
                <a:spcPts val="0"/>
              </a:spcAft>
              <a:buClr>
                <a:srgbClr val="000000"/>
              </a:buClr>
              <a:buSzPts val="1100"/>
              <a:buFont typeface="Arial" panose="020B0604020202020204"/>
              <a:buChar char="●"/>
            </a:pPr>
            <a:r>
              <a:rPr lang="en-GB"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Week 1: Data Collection and Preprocessing</a:t>
            </a:r>
            <a:endParaRPr sz="1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8450" algn="l" rtl="0">
              <a:spcBef>
                <a:spcPts val="0"/>
              </a:spcBef>
              <a:spcAft>
                <a:spcPts val="0"/>
              </a:spcAft>
              <a:buClr>
                <a:srgbClr val="000000"/>
              </a:buClr>
              <a:buSzPts val="1100"/>
              <a:buFont typeface="Arial" panose="020B0604020202020204"/>
              <a:buChar char="●"/>
            </a:pPr>
            <a:r>
              <a:rPr lang="en-GB"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Week 2: Exploratory Data Analysis and Feature Selection</a:t>
            </a:r>
            <a:endParaRPr sz="1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8450" algn="l" rtl="0">
              <a:spcBef>
                <a:spcPts val="0"/>
              </a:spcBef>
              <a:spcAft>
                <a:spcPts val="0"/>
              </a:spcAft>
              <a:buClr>
                <a:srgbClr val="000000"/>
              </a:buClr>
              <a:buSzPts val="1100"/>
              <a:buFont typeface="Arial" panose="020B0604020202020204"/>
              <a:buChar char="●"/>
            </a:pPr>
            <a:r>
              <a:rPr lang="en-GB"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Week 3: Evaluation</a:t>
            </a:r>
            <a:endParaRPr sz="1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8450" algn="l" rtl="0">
              <a:spcBef>
                <a:spcPts val="0"/>
              </a:spcBef>
              <a:spcAft>
                <a:spcPts val="0"/>
              </a:spcAft>
              <a:buClr>
                <a:srgbClr val="000000"/>
              </a:buClr>
              <a:buSzPts val="1100"/>
              <a:buFont typeface="Arial" panose="020B0604020202020204"/>
              <a:buChar char="●"/>
            </a:pPr>
            <a:r>
              <a:rPr lang="en-GB"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Week 4: Visualization, Reporting, and Final Submission</a:t>
            </a:r>
            <a:endParaRPr sz="1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1200"/>
              </a:spcAft>
              <a:buNone/>
            </a:p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59" name="Shape 259"/>
        <p:cNvGrpSpPr/>
        <p:nvPr/>
      </p:nvGrpSpPr>
      <p:grpSpPr>
        <a:xfrm>
          <a:off x="0" y="0"/>
          <a:ext cx="0" cy="0"/>
          <a:chOff x="0" y="0"/>
          <a:chExt cx="0" cy="0"/>
        </a:xfrm>
      </p:grpSpPr>
      <p:sp>
        <p:nvSpPr>
          <p:cNvPr id="260" name="Google Shape;260;p34"/>
          <p:cNvSpPr txBox="1"/>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990"/>
              <a:buNone/>
            </a:pPr>
            <a:r>
              <a:rPr lang="en-GB" sz="2020" b="1">
                <a:solidFill>
                  <a:srgbClr val="000000"/>
                </a:solidFill>
                <a:latin typeface="Times New Roman" panose="02020603050405020304"/>
                <a:ea typeface="Times New Roman" panose="02020603050405020304"/>
                <a:cs typeface="Times New Roman" panose="02020603050405020304"/>
                <a:sym typeface="Times New Roman" panose="02020603050405020304"/>
              </a:rPr>
              <a:t>Conclusion</a:t>
            </a:r>
            <a:endParaRPr sz="202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SzPts val="990"/>
              <a:buNone/>
            </a:pPr>
            <a:endParaRPr sz="2700"/>
          </a:p>
        </p:txBody>
      </p:sp>
      <p:sp>
        <p:nvSpPr>
          <p:cNvPr id="261" name="Google Shape;261;p34"/>
          <p:cNvSpPr txBox="1"/>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GB"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In conclusion, this project offers a comprehensive view of famous paintings and their surrounding context. By examining data on artists, museums, and pricing, we gain valuable insights that can aid collectors, curators, and art enthusiasts in making informed decisions. The visualizations generated from the analysis further enhance understanding, making it easier to identify trends and patterns in the art market. This study underscores the importance of data in appreciating and valuing artistic creations.</a:t>
            </a:r>
            <a:endParaRPr sz="1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400"/>
              </a:spcBef>
              <a:spcAft>
                <a:spcPts val="0"/>
              </a:spcAft>
              <a:buNone/>
            </a:pPr>
            <a:endParaRPr sz="18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400"/>
              </a:spcBef>
              <a:spcAft>
                <a:spcPts val="1200"/>
              </a:spcAft>
              <a:buNone/>
            </a:p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19150" y="845600"/>
            <a:ext cx="7505700" cy="954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4110"/>
              <a:t> </a:t>
            </a:r>
            <a:r>
              <a:rPr lang="en-GB" sz="2210" b="1">
                <a:solidFill>
                  <a:srgbClr val="000000"/>
                </a:solidFill>
                <a:latin typeface="Arial" panose="020B0604020202020204"/>
                <a:ea typeface="Arial" panose="020B0604020202020204"/>
                <a:cs typeface="Arial" panose="020B0604020202020204"/>
                <a:sym typeface="Arial" panose="020B0604020202020204"/>
              </a:rPr>
              <a:t>Problem Statement:</a:t>
            </a:r>
            <a:endParaRPr sz="2210" b="1">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p>
        </p:txBody>
      </p:sp>
      <p:sp>
        <p:nvSpPr>
          <p:cNvPr id="142" name="Google Shape;142;p15"/>
          <p:cNvSpPr txBox="1"/>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GB"/>
              <a:t>The art world, particularly in galleries, museums, and online art markets, often deals with large datasets that involve artists, artworks, museums, and pricing. To gain insights into trends in the art market, it is essential to organize and analyze this data effectively. The goal is to gather information on famous paintings, their artists, the museums where they are exhibited, and pricing information for potential buyers. A structured analysis of these datasets will allow for better understanding of artist productivity, museum collections, artwork pricing, and market trends, facilitating better decision-making for curators, collectors, and sellers.</a:t>
            </a:r>
            <a:endParaRPr lang="en-GB"/>
          </a:p>
          <a:p>
            <a:pPr marL="0" lvl="0" indent="0" algn="l" rtl="0">
              <a:spcBef>
                <a:spcPts val="1200"/>
              </a:spcBef>
              <a:spcAft>
                <a:spcPts val="1200"/>
              </a:spcAft>
              <a:buNone/>
            </a:p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819150" y="845600"/>
            <a:ext cx="7505700" cy="9546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None/>
            </a:pPr>
            <a:r>
              <a:rPr lang="en-GB" sz="2575" b="1">
                <a:solidFill>
                  <a:srgbClr val="000000"/>
                </a:solidFill>
                <a:latin typeface="Times New Roman" panose="02020603050405020304"/>
                <a:ea typeface="Times New Roman" panose="02020603050405020304"/>
                <a:cs typeface="Times New Roman" panose="02020603050405020304"/>
                <a:sym typeface="Times New Roman" panose="02020603050405020304"/>
              </a:rPr>
              <a:t>Introduction</a:t>
            </a:r>
            <a:endParaRPr sz="2575"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None/>
            </a:pPr>
          </a:p>
        </p:txBody>
      </p:sp>
      <p:sp>
        <p:nvSpPr>
          <p:cNvPr id="148" name="Google Shape;148;p16"/>
          <p:cNvSpPr txBox="1"/>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GB"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The Famous Paintings Analysis project aims to explore and analyze data related to renowned artworks, their creators, and the institutions that house them. By organizing information about artists, museums, canvas sizes, subjects, and pricing, this project provides insights into trends in the art world. The analysis not only highlights the contributions of various artists but also helps understand the relationship between artwork characteristics and their market value.</a:t>
            </a:r>
            <a:endParaRPr sz="1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1200"/>
              </a:spcAft>
              <a:buNone/>
            </a:p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819150" y="845600"/>
            <a:ext cx="7505700" cy="4854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None/>
            </a:pPr>
            <a:r>
              <a:rPr lang="en-GB" sz="2575" b="1">
                <a:solidFill>
                  <a:srgbClr val="000000"/>
                </a:solidFill>
                <a:latin typeface="Times New Roman" panose="02020603050405020304"/>
                <a:ea typeface="Times New Roman" panose="02020603050405020304"/>
                <a:cs typeface="Times New Roman" panose="02020603050405020304"/>
                <a:sym typeface="Times New Roman" panose="02020603050405020304"/>
              </a:rPr>
              <a:t>Objectives</a:t>
            </a:r>
            <a:endParaRPr sz="2575"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None/>
            </a:pPr>
          </a:p>
        </p:txBody>
      </p:sp>
      <p:sp>
        <p:nvSpPr>
          <p:cNvPr id="154" name="Google Shape;154;p17"/>
          <p:cNvSpPr txBox="1"/>
          <p:nvPr>
            <p:ph type="body" idx="1"/>
          </p:nvPr>
        </p:nvSpPr>
        <p:spPr>
          <a:xfrm>
            <a:off x="732150" y="1555775"/>
            <a:ext cx="7505700" cy="2448000"/>
          </a:xfrm>
          <a:prstGeom prst="rect">
            <a:avLst/>
          </a:prstGeom>
        </p:spPr>
        <p:txBody>
          <a:bodyPr spcFirstLastPara="1" wrap="square" lIns="91425" tIns="91425" rIns="91425" bIns="91425" anchor="t" anchorCtr="0">
            <a:noAutofit/>
          </a:bodyPr>
          <a:lstStyle/>
          <a:p>
            <a:pPr marL="0" lvl="0" indent="0" algn="l" rtl="0">
              <a:lnSpc>
                <a:spcPct val="95000"/>
              </a:lnSpc>
              <a:spcBef>
                <a:spcPts val="1200"/>
              </a:spcBef>
              <a:spcAft>
                <a:spcPts val="0"/>
              </a:spcAft>
              <a:buSzPts val="440"/>
              <a:buNone/>
            </a:pPr>
            <a:r>
              <a:rPr lang="en-GB" sz="640">
                <a:solidFill>
                  <a:srgbClr val="000000"/>
                </a:solidFill>
                <a:latin typeface="Arial" panose="020B0604020202020204"/>
                <a:ea typeface="Arial" panose="020B0604020202020204"/>
                <a:cs typeface="Arial" panose="020B0604020202020204"/>
                <a:sym typeface="Arial" panose="020B0604020202020204"/>
              </a:rPr>
              <a:t>·</a:t>
            </a:r>
            <a:r>
              <a:rPr lang="en-GB" sz="1070">
                <a:solidFill>
                  <a:srgbClr val="000000"/>
                </a:solidFill>
                <a:latin typeface="Arial" panose="020B0604020202020204"/>
                <a:ea typeface="Arial" panose="020B0604020202020204"/>
                <a:cs typeface="Arial" panose="020B0604020202020204"/>
                <a:sym typeface="Arial" panose="020B0604020202020204"/>
              </a:rPr>
              <a:t>  </a:t>
            </a:r>
            <a:r>
              <a:rPr lang="en-GB" sz="1070" b="1">
                <a:solidFill>
                  <a:srgbClr val="000000"/>
                </a:solidFill>
                <a:latin typeface="Arial" panose="020B0604020202020204"/>
                <a:ea typeface="Arial" panose="020B0604020202020204"/>
                <a:cs typeface="Arial" panose="020B0604020202020204"/>
                <a:sym typeface="Arial" panose="020B0604020202020204"/>
              </a:rPr>
              <a:t>Data Integration</a:t>
            </a:r>
            <a:r>
              <a:rPr lang="en-GB" sz="1070">
                <a:solidFill>
                  <a:srgbClr val="000000"/>
                </a:solidFill>
                <a:latin typeface="Arial" panose="020B0604020202020204"/>
                <a:ea typeface="Arial" panose="020B0604020202020204"/>
                <a:cs typeface="Arial" panose="020B0604020202020204"/>
                <a:sym typeface="Arial" panose="020B0604020202020204"/>
              </a:rPr>
              <a:t>:</a:t>
            </a:r>
            <a:endParaRPr sz="1070">
              <a:solidFill>
                <a:srgbClr val="000000"/>
              </a:solidFill>
              <a:latin typeface="Arial" panose="020B0604020202020204"/>
              <a:ea typeface="Arial" panose="020B0604020202020204"/>
              <a:cs typeface="Arial" panose="020B0604020202020204"/>
              <a:sym typeface="Arial" panose="020B0604020202020204"/>
            </a:endParaRPr>
          </a:p>
          <a:p>
            <a:pPr marL="457200" lvl="0" indent="-256540" algn="l" rtl="0">
              <a:lnSpc>
                <a:spcPct val="95000"/>
              </a:lnSpc>
              <a:spcBef>
                <a:spcPts val="1200"/>
              </a:spcBef>
              <a:spcAft>
                <a:spcPts val="0"/>
              </a:spcAft>
              <a:buClr>
                <a:srgbClr val="000000"/>
              </a:buClr>
              <a:buSzPts val="440"/>
              <a:buFont typeface="Arial" panose="020B0604020202020204"/>
              <a:buChar char="●"/>
            </a:pPr>
            <a:r>
              <a:rPr lang="en-GB" sz="111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GB" sz="1070">
                <a:solidFill>
                  <a:srgbClr val="000000"/>
                </a:solidFill>
                <a:latin typeface="Times New Roman" panose="02020603050405020304"/>
                <a:ea typeface="Times New Roman" panose="02020603050405020304"/>
                <a:cs typeface="Times New Roman" panose="02020603050405020304"/>
                <a:sym typeface="Times New Roman" panose="02020603050405020304"/>
              </a:rPr>
              <a:t>Import and integrate data from various tables related to artists, museums, canvas sizes, artworks, subjects, and pricing.</a:t>
            </a:r>
            <a:endParaRPr sz="107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6545" algn="l" rtl="0">
              <a:lnSpc>
                <a:spcPct val="95000"/>
              </a:lnSpc>
              <a:spcBef>
                <a:spcPts val="0"/>
              </a:spcBef>
              <a:spcAft>
                <a:spcPts val="0"/>
              </a:spcAft>
              <a:buClr>
                <a:srgbClr val="000000"/>
              </a:buClr>
              <a:buSzPts val="1070"/>
              <a:buFont typeface="Arial" panose="020B0604020202020204"/>
              <a:buChar char="●"/>
            </a:pPr>
            <a:r>
              <a:rPr lang="en-GB" sz="1070">
                <a:solidFill>
                  <a:srgbClr val="000000"/>
                </a:solidFill>
                <a:latin typeface="Times New Roman" panose="02020603050405020304"/>
                <a:ea typeface="Times New Roman" panose="02020603050405020304"/>
                <a:cs typeface="Times New Roman" panose="02020603050405020304"/>
                <a:sym typeface="Times New Roman" panose="02020603050405020304"/>
              </a:rPr>
              <a:t>Create a cohesive dataset by merging tables based on relationships (e.g., artists, works, museum exhibits).</a:t>
            </a:r>
            <a:endParaRPr sz="107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5000"/>
              </a:lnSpc>
              <a:spcBef>
                <a:spcPts val="1200"/>
              </a:spcBef>
              <a:spcAft>
                <a:spcPts val="0"/>
              </a:spcAft>
              <a:buSzPts val="440"/>
              <a:buNone/>
            </a:pPr>
            <a:r>
              <a:rPr lang="en-GB" sz="1070">
                <a:solidFill>
                  <a:srgbClr val="000000"/>
                </a:solidFill>
                <a:latin typeface="Arial" panose="020B0604020202020204"/>
                <a:ea typeface="Arial" panose="020B0604020202020204"/>
                <a:cs typeface="Arial" panose="020B0604020202020204"/>
                <a:sym typeface="Arial" panose="020B0604020202020204"/>
              </a:rPr>
              <a:t>·  </a:t>
            </a:r>
            <a:r>
              <a:rPr lang="en-GB" sz="1070" b="1">
                <a:solidFill>
                  <a:srgbClr val="000000"/>
                </a:solidFill>
                <a:latin typeface="Arial" panose="020B0604020202020204"/>
                <a:ea typeface="Arial" panose="020B0604020202020204"/>
                <a:cs typeface="Arial" panose="020B0604020202020204"/>
                <a:sym typeface="Arial" panose="020B0604020202020204"/>
              </a:rPr>
              <a:t>Artworks and Artists Analysis</a:t>
            </a:r>
            <a:r>
              <a:rPr lang="en-GB" sz="1070">
                <a:solidFill>
                  <a:srgbClr val="000000"/>
                </a:solidFill>
                <a:latin typeface="Arial" panose="020B0604020202020204"/>
                <a:ea typeface="Arial" panose="020B0604020202020204"/>
                <a:cs typeface="Arial" panose="020B0604020202020204"/>
                <a:sym typeface="Arial" panose="020B0604020202020204"/>
              </a:rPr>
              <a:t>:</a:t>
            </a:r>
            <a:endParaRPr sz="1070">
              <a:solidFill>
                <a:srgbClr val="000000"/>
              </a:solidFill>
              <a:latin typeface="Arial" panose="020B0604020202020204"/>
              <a:ea typeface="Arial" panose="020B0604020202020204"/>
              <a:cs typeface="Arial" panose="020B0604020202020204"/>
              <a:sym typeface="Arial" panose="020B0604020202020204"/>
            </a:endParaRPr>
          </a:p>
          <a:p>
            <a:pPr marL="457200" lvl="0" indent="-296545" algn="l" rtl="0">
              <a:lnSpc>
                <a:spcPct val="95000"/>
              </a:lnSpc>
              <a:spcBef>
                <a:spcPts val="1200"/>
              </a:spcBef>
              <a:spcAft>
                <a:spcPts val="0"/>
              </a:spcAft>
              <a:buClr>
                <a:srgbClr val="000000"/>
              </a:buClr>
              <a:buSzPts val="1070"/>
              <a:buFont typeface="Arial" panose="020B0604020202020204"/>
              <a:buChar char="●"/>
            </a:pPr>
            <a:r>
              <a:rPr lang="en-GB" sz="1070">
                <a:solidFill>
                  <a:srgbClr val="000000"/>
                </a:solidFill>
                <a:latin typeface="Times New Roman" panose="02020603050405020304"/>
                <a:ea typeface="Times New Roman" panose="02020603050405020304"/>
                <a:cs typeface="Times New Roman" panose="02020603050405020304"/>
                <a:sym typeface="Times New Roman" panose="02020603050405020304"/>
              </a:rPr>
              <a:t>Analyze the number of artworks by each artist and determine the top 10 most prolific artists.</a:t>
            </a:r>
            <a:endParaRPr sz="107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6545" algn="l" rtl="0">
              <a:lnSpc>
                <a:spcPct val="95000"/>
              </a:lnSpc>
              <a:spcBef>
                <a:spcPts val="0"/>
              </a:spcBef>
              <a:spcAft>
                <a:spcPts val="0"/>
              </a:spcAft>
              <a:buClr>
                <a:srgbClr val="000000"/>
              </a:buClr>
              <a:buSzPts val="1070"/>
              <a:buFont typeface="Arial" panose="020B0604020202020204"/>
              <a:buChar char="●"/>
            </a:pPr>
            <a:r>
              <a:rPr lang="en-GB" sz="1070">
                <a:solidFill>
                  <a:srgbClr val="000000"/>
                </a:solidFill>
                <a:latin typeface="Times New Roman" panose="02020603050405020304"/>
                <a:ea typeface="Times New Roman" panose="02020603050405020304"/>
                <a:cs typeface="Times New Roman" panose="02020603050405020304"/>
                <a:sym typeface="Times New Roman" panose="02020603050405020304"/>
              </a:rPr>
              <a:t>Evaluate the distribution of artworks across different museums and cities.</a:t>
            </a:r>
            <a:endParaRPr sz="107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5000"/>
              </a:lnSpc>
              <a:spcBef>
                <a:spcPts val="1200"/>
              </a:spcBef>
              <a:spcAft>
                <a:spcPts val="0"/>
              </a:spcAft>
              <a:buSzPts val="440"/>
              <a:buNone/>
            </a:pPr>
            <a:r>
              <a:rPr lang="en-GB" sz="1070">
                <a:solidFill>
                  <a:srgbClr val="000000"/>
                </a:solidFill>
                <a:latin typeface="Arial" panose="020B0604020202020204"/>
                <a:ea typeface="Arial" panose="020B0604020202020204"/>
                <a:cs typeface="Arial" panose="020B0604020202020204"/>
                <a:sym typeface="Arial" panose="020B0604020202020204"/>
              </a:rPr>
              <a:t>·  </a:t>
            </a:r>
            <a:r>
              <a:rPr lang="en-GB" sz="1070" b="1">
                <a:solidFill>
                  <a:srgbClr val="000000"/>
                </a:solidFill>
                <a:latin typeface="Arial" panose="020B0604020202020204"/>
                <a:ea typeface="Arial" panose="020B0604020202020204"/>
                <a:cs typeface="Arial" panose="020B0604020202020204"/>
                <a:sym typeface="Arial" panose="020B0604020202020204"/>
              </a:rPr>
              <a:t>Pricing Analysis</a:t>
            </a:r>
            <a:r>
              <a:rPr lang="en-GB" sz="1070">
                <a:solidFill>
                  <a:srgbClr val="000000"/>
                </a:solidFill>
                <a:latin typeface="Arial" panose="020B0604020202020204"/>
                <a:ea typeface="Arial" panose="020B0604020202020204"/>
                <a:cs typeface="Arial" panose="020B0604020202020204"/>
                <a:sym typeface="Arial" panose="020B0604020202020204"/>
              </a:rPr>
              <a:t>:</a:t>
            </a:r>
            <a:endParaRPr sz="1070">
              <a:solidFill>
                <a:srgbClr val="000000"/>
              </a:solidFill>
              <a:latin typeface="Arial" panose="020B0604020202020204"/>
              <a:ea typeface="Arial" panose="020B0604020202020204"/>
              <a:cs typeface="Arial" panose="020B0604020202020204"/>
              <a:sym typeface="Arial" panose="020B0604020202020204"/>
            </a:endParaRPr>
          </a:p>
          <a:p>
            <a:pPr marL="457200" lvl="0" indent="-256540" algn="l" rtl="0">
              <a:lnSpc>
                <a:spcPct val="95000"/>
              </a:lnSpc>
              <a:spcBef>
                <a:spcPts val="1200"/>
              </a:spcBef>
              <a:spcAft>
                <a:spcPts val="0"/>
              </a:spcAft>
              <a:buClr>
                <a:srgbClr val="000000"/>
              </a:buClr>
              <a:buSzPts val="440"/>
              <a:buFont typeface="Arial" panose="020B0604020202020204"/>
              <a:buChar char="●"/>
            </a:pPr>
            <a:r>
              <a:rPr lang="en-GB" sz="111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GB" sz="1070">
                <a:solidFill>
                  <a:srgbClr val="000000"/>
                </a:solidFill>
                <a:latin typeface="Times New Roman" panose="02020603050405020304"/>
                <a:ea typeface="Times New Roman" panose="02020603050405020304"/>
                <a:cs typeface="Times New Roman" panose="02020603050405020304"/>
                <a:sym typeface="Times New Roman" panose="02020603050405020304"/>
              </a:rPr>
              <a:t>Investigate the relationship between artwork size (canvas size) and its pricing.</a:t>
            </a:r>
            <a:endParaRPr sz="107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6545" algn="l" rtl="0">
              <a:lnSpc>
                <a:spcPct val="95000"/>
              </a:lnSpc>
              <a:spcBef>
                <a:spcPts val="0"/>
              </a:spcBef>
              <a:spcAft>
                <a:spcPts val="0"/>
              </a:spcAft>
              <a:buClr>
                <a:srgbClr val="000000"/>
              </a:buClr>
              <a:buSzPts val="1070"/>
              <a:buFont typeface="Arial" panose="020B0604020202020204"/>
              <a:buChar char="●"/>
            </a:pPr>
            <a:r>
              <a:rPr lang="en-GB" sz="1070">
                <a:solidFill>
                  <a:srgbClr val="000000"/>
                </a:solidFill>
                <a:latin typeface="Times New Roman" panose="02020603050405020304"/>
                <a:ea typeface="Times New Roman" panose="02020603050405020304"/>
                <a:cs typeface="Times New Roman" panose="02020603050405020304"/>
                <a:sym typeface="Times New Roman" panose="02020603050405020304"/>
              </a:rPr>
              <a:t>Calculate the average sale price and regular price based on canvas size and create visualizations of the price distribution.</a:t>
            </a:r>
            <a:endParaRPr sz="107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5000"/>
              </a:lnSpc>
              <a:spcBef>
                <a:spcPts val="1200"/>
              </a:spcBef>
              <a:spcAft>
                <a:spcPts val="1200"/>
              </a:spcAft>
              <a:buSzPts val="440"/>
              <a:buNone/>
            </a:pPr>
            <a:endParaRPr sz="115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58" name="Shape 158"/>
        <p:cNvGrpSpPr/>
        <p:nvPr/>
      </p:nvGrpSpPr>
      <p:grpSpPr>
        <a:xfrm>
          <a:off x="0" y="0"/>
          <a:ext cx="0" cy="0"/>
          <a:chOff x="0" y="0"/>
          <a:chExt cx="0" cy="0"/>
        </a:xfrm>
      </p:grpSpPr>
      <p:sp>
        <p:nvSpPr>
          <p:cNvPr id="159" name="Google Shape;159;p18"/>
          <p:cNvSpPr txBox="1"/>
          <p:nvPr>
            <p:ph type="title"/>
          </p:nvPr>
        </p:nvSpPr>
        <p:spPr>
          <a:xfrm>
            <a:off x="819150" y="747725"/>
            <a:ext cx="7505700" cy="4638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None/>
            </a:pPr>
            <a:r>
              <a:rPr lang="en-GB" sz="2135" b="1">
                <a:solidFill>
                  <a:srgbClr val="000000"/>
                </a:solidFill>
                <a:latin typeface="Times New Roman" panose="02020603050405020304"/>
                <a:ea typeface="Times New Roman" panose="02020603050405020304"/>
                <a:cs typeface="Times New Roman" panose="02020603050405020304"/>
                <a:sym typeface="Times New Roman" panose="02020603050405020304"/>
              </a:rPr>
              <a:t> Scope of Work</a:t>
            </a:r>
            <a:endParaRPr sz="2135"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0"/>
              </a:spcAft>
              <a:buNone/>
            </a:pPr>
          </a:p>
        </p:txBody>
      </p:sp>
      <p:sp>
        <p:nvSpPr>
          <p:cNvPr id="160" name="Google Shape;160;p18"/>
          <p:cNvSpPr txBox="1"/>
          <p:nvPr>
            <p:ph type="body" idx="1"/>
          </p:nvPr>
        </p:nvSpPr>
        <p:spPr>
          <a:xfrm>
            <a:off x="819150" y="1396250"/>
            <a:ext cx="7505700" cy="30426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GB"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The project will involve the following tasks:</a:t>
            </a:r>
            <a:endParaRPr sz="1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8450" algn="l" rtl="0">
              <a:spcBef>
                <a:spcPts val="1200"/>
              </a:spcBef>
              <a:spcAft>
                <a:spcPts val="0"/>
              </a:spcAft>
              <a:buClr>
                <a:srgbClr val="000000"/>
              </a:buClr>
              <a:buSzPts val="1100"/>
              <a:buFont typeface="Arial" panose="020B0604020202020204"/>
              <a:buChar char="●"/>
            </a:pPr>
            <a:r>
              <a:rPr lang="en-GB"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Data Exploration:</a:t>
            </a:r>
            <a:r>
              <a:rPr lang="en-GB"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 Understanding the dataset, including the features and target variable.</a:t>
            </a:r>
            <a:endParaRPr sz="1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8450" algn="l" rtl="0">
              <a:spcBef>
                <a:spcPts val="0"/>
              </a:spcBef>
              <a:spcAft>
                <a:spcPts val="0"/>
              </a:spcAft>
              <a:buClr>
                <a:srgbClr val="000000"/>
              </a:buClr>
              <a:buSzPts val="1100"/>
              <a:buFont typeface="Arial" panose="020B0604020202020204"/>
              <a:buChar char="●"/>
            </a:pPr>
            <a:r>
              <a:rPr lang="en-GB"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Data Preprocessing:</a:t>
            </a:r>
            <a:r>
              <a:rPr lang="en-GB"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 Cleaning the dataset by handling missing values, removing outliers, and normalizing/standardizing the data.</a:t>
            </a:r>
            <a:endParaRPr sz="1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8450" algn="l" rtl="0">
              <a:spcBef>
                <a:spcPts val="0"/>
              </a:spcBef>
              <a:spcAft>
                <a:spcPts val="0"/>
              </a:spcAft>
              <a:buClr>
                <a:srgbClr val="000000"/>
              </a:buClr>
              <a:buSzPts val="1100"/>
              <a:buFont typeface="Arial" panose="020B0604020202020204"/>
              <a:buChar char="●"/>
            </a:pPr>
            <a:r>
              <a:rPr lang="en-GB"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Feature Selection:</a:t>
            </a:r>
            <a:r>
              <a:rPr lang="en-GB"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 Identifying the most significant features influencing mobile price range.</a:t>
            </a:r>
            <a:endParaRPr sz="1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98450" algn="l" rtl="0">
              <a:spcBef>
                <a:spcPts val="0"/>
              </a:spcBef>
              <a:spcAft>
                <a:spcPts val="0"/>
              </a:spcAft>
              <a:buClr>
                <a:srgbClr val="000000"/>
              </a:buClr>
              <a:buSzPts val="1100"/>
              <a:buFont typeface="Arial" panose="020B0604020202020204"/>
              <a:buChar char="●"/>
            </a:pPr>
            <a:r>
              <a:rPr lang="en-GB" sz="1200" b="1">
                <a:solidFill>
                  <a:srgbClr val="000000"/>
                </a:solidFill>
                <a:latin typeface="Times New Roman" panose="02020603050405020304"/>
                <a:ea typeface="Times New Roman" panose="02020603050405020304"/>
                <a:cs typeface="Times New Roman" panose="02020603050405020304"/>
                <a:sym typeface="Times New Roman" panose="02020603050405020304"/>
              </a:rPr>
              <a:t>Data Visualization:</a:t>
            </a:r>
            <a:r>
              <a:rPr lang="en-GB"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 Using plots and graphs to visualize the relationship between features and </a:t>
            </a:r>
            <a:r>
              <a:rPr lang="en-GB" sz="1100">
                <a:solidFill>
                  <a:srgbClr val="000000"/>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Famous paintings Analysis</a:t>
            </a:r>
            <a:r>
              <a:rPr lang="en-GB" sz="120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endParaRPr sz="12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1200"/>
              </a:spcAft>
              <a:buNone/>
            </a:p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457200" lvl="0" indent="0" algn="l" rtl="0">
              <a:lnSpc>
                <a:spcPct val="115000"/>
              </a:lnSpc>
              <a:spcBef>
                <a:spcPts val="0"/>
              </a:spcBef>
              <a:spcAft>
                <a:spcPts val="1200"/>
              </a:spcAft>
              <a:buNone/>
            </a:pPr>
            <a:r>
              <a:rPr lang="en-GB" sz="2100">
                <a:solidFill>
                  <a:srgbClr val="666666"/>
                </a:solidFill>
                <a:latin typeface="Times New Roman" panose="02020603050405020304"/>
                <a:ea typeface="Times New Roman" panose="02020603050405020304"/>
                <a:cs typeface="Times New Roman" panose="02020603050405020304"/>
                <a:sym typeface="Times New Roman" panose="02020603050405020304"/>
              </a:rPr>
              <a:t>Importing Libraries </a:t>
            </a:r>
            <a:endParaRPr sz="3800"/>
          </a:p>
        </p:txBody>
      </p:sp>
      <p:sp>
        <p:nvSpPr>
          <p:cNvPr id="166" name="Google Shape;166;p19"/>
          <p:cNvSpPr txBox="1"/>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 Import required libraries</a:t>
            </a:r>
            <a:endParaRPr lang="en-GB"/>
          </a:p>
          <a:p>
            <a:pPr marL="0" lvl="0" indent="0" algn="l" rtl="0">
              <a:spcBef>
                <a:spcPts val="1200"/>
              </a:spcBef>
              <a:spcAft>
                <a:spcPts val="0"/>
              </a:spcAft>
              <a:buNone/>
            </a:pPr>
            <a:r>
              <a:rPr lang="en-GB"/>
              <a:t>import mysql.connector  # For connecting to MySQL</a:t>
            </a:r>
            <a:endParaRPr lang="en-GB"/>
          </a:p>
          <a:p>
            <a:pPr marL="0" lvl="0" indent="0" algn="l" rtl="0">
              <a:spcBef>
                <a:spcPts val="1200"/>
              </a:spcBef>
              <a:spcAft>
                <a:spcPts val="0"/>
              </a:spcAft>
              <a:buNone/>
            </a:pPr>
            <a:r>
              <a:rPr lang="en-GB"/>
              <a:t>import pandas as pd  # For data manipulation and analysis</a:t>
            </a:r>
            <a:endParaRPr lang="en-GB"/>
          </a:p>
          <a:p>
            <a:pPr marL="0" lvl="0" indent="0" algn="l" rtl="0">
              <a:spcBef>
                <a:spcPts val="1200"/>
              </a:spcBef>
              <a:spcAft>
                <a:spcPts val="0"/>
              </a:spcAft>
              <a:buNone/>
            </a:pPr>
            <a:r>
              <a:rPr lang="en-GB"/>
              <a:t>import matplotlib.pyplot as plt  # For data visualization</a:t>
            </a:r>
            <a:endParaRPr lang="en-GB"/>
          </a:p>
          <a:p>
            <a:pPr marL="0" lvl="0" indent="0" algn="l" rtl="0">
              <a:spcBef>
                <a:spcPts val="1200"/>
              </a:spcBef>
              <a:spcAft>
                <a:spcPts val="1200"/>
              </a:spcAft>
              <a:buNone/>
            </a:pPr>
          </a:p>
        </p:txBody>
      </p:sp>
      <p:pic>
        <p:nvPicPr>
          <p:cNvPr id="167" name="Google Shape;167;p19" title="Vector clip art of square grey import icon | Free SVG"/>
          <p:cNvPicPr preferRelativeResize="0"/>
          <p:nvPr/>
        </p:nvPicPr>
        <p:blipFill>
          <a:blip r:embed="rId1"/>
          <a:stretch>
            <a:fillRect/>
          </a:stretch>
        </p:blipFill>
        <p:spPr>
          <a:xfrm>
            <a:off x="5249775" y="857675"/>
            <a:ext cx="3428149" cy="34281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457200" lvl="0" indent="0" algn="l" rtl="0">
              <a:lnSpc>
                <a:spcPct val="115000"/>
              </a:lnSpc>
              <a:spcBef>
                <a:spcPts val="0"/>
              </a:spcBef>
              <a:spcAft>
                <a:spcPts val="1200"/>
              </a:spcAft>
              <a:buNone/>
            </a:pPr>
            <a:r>
              <a:rPr lang="en-GB" sz="1800">
                <a:solidFill>
                  <a:srgbClr val="666666"/>
                </a:solidFill>
                <a:latin typeface="Times New Roman" panose="02020603050405020304"/>
                <a:ea typeface="Times New Roman" panose="02020603050405020304"/>
                <a:cs typeface="Times New Roman" panose="02020603050405020304"/>
                <a:sym typeface="Times New Roman" panose="02020603050405020304"/>
              </a:rPr>
              <a:t>Database connectivity </a:t>
            </a:r>
            <a:endParaRPr sz="3500"/>
          </a:p>
        </p:txBody>
      </p:sp>
      <p:sp>
        <p:nvSpPr>
          <p:cNvPr id="173" name="Google Shape;173;p20"/>
          <p:cNvSpPr txBox="1"/>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605"/>
              <a:buNone/>
            </a:pPr>
            <a:r>
              <a:rPr lang="en-GB" sz="1215"/>
              <a:t># Establish a connection to the MySQL database</a:t>
            </a:r>
            <a:endParaRPr sz="1215"/>
          </a:p>
          <a:p>
            <a:pPr marL="0" lvl="0" indent="0" algn="l" rtl="0">
              <a:lnSpc>
                <a:spcPct val="105000"/>
              </a:lnSpc>
              <a:spcBef>
                <a:spcPts val="1200"/>
              </a:spcBef>
              <a:spcAft>
                <a:spcPts val="0"/>
              </a:spcAft>
              <a:buSzPts val="605"/>
              <a:buNone/>
            </a:pPr>
            <a:endParaRPr sz="1215"/>
          </a:p>
          <a:p>
            <a:pPr marL="0" lvl="0" indent="0" algn="l" rtl="0">
              <a:lnSpc>
                <a:spcPct val="105000"/>
              </a:lnSpc>
              <a:spcBef>
                <a:spcPts val="1200"/>
              </a:spcBef>
              <a:spcAft>
                <a:spcPts val="0"/>
              </a:spcAft>
              <a:buSzPts val="605"/>
              <a:buNone/>
            </a:pPr>
            <a:r>
              <a:rPr lang="en-GB" sz="1215"/>
              <a:t>connection=mysql.connector.connect(</a:t>
            </a:r>
            <a:endParaRPr sz="1215"/>
          </a:p>
          <a:p>
            <a:pPr marL="0" lvl="0" indent="0" algn="l" rtl="0">
              <a:lnSpc>
                <a:spcPct val="105000"/>
              </a:lnSpc>
              <a:spcBef>
                <a:spcPts val="1200"/>
              </a:spcBef>
              <a:spcAft>
                <a:spcPts val="0"/>
              </a:spcAft>
              <a:buSzPts val="605"/>
              <a:buNone/>
            </a:pPr>
            <a:r>
              <a:rPr lang="en-GB" sz="1215"/>
              <a:t>    user='root',</a:t>
            </a:r>
            <a:endParaRPr sz="1215"/>
          </a:p>
          <a:p>
            <a:pPr marL="0" lvl="0" indent="0" algn="l" rtl="0">
              <a:lnSpc>
                <a:spcPct val="105000"/>
              </a:lnSpc>
              <a:spcBef>
                <a:spcPts val="1200"/>
              </a:spcBef>
              <a:spcAft>
                <a:spcPts val="0"/>
              </a:spcAft>
              <a:buSzPts val="605"/>
              <a:buNone/>
            </a:pPr>
            <a:r>
              <a:rPr lang="en-GB" sz="1215"/>
              <a:t>    password='security',</a:t>
            </a:r>
            <a:endParaRPr sz="1215"/>
          </a:p>
          <a:p>
            <a:pPr marL="0" lvl="0" indent="0" algn="l" rtl="0">
              <a:lnSpc>
                <a:spcPct val="105000"/>
              </a:lnSpc>
              <a:spcBef>
                <a:spcPts val="1200"/>
              </a:spcBef>
              <a:spcAft>
                <a:spcPts val="0"/>
              </a:spcAft>
              <a:buSzPts val="605"/>
              <a:buNone/>
            </a:pPr>
            <a:r>
              <a:rPr lang="en-GB" sz="1215"/>
              <a:t>    host='localhost',</a:t>
            </a:r>
            <a:endParaRPr sz="1215"/>
          </a:p>
          <a:p>
            <a:pPr marL="0" lvl="0" indent="0" algn="l" rtl="0">
              <a:lnSpc>
                <a:spcPct val="105000"/>
              </a:lnSpc>
              <a:spcBef>
                <a:spcPts val="1200"/>
              </a:spcBef>
              <a:spcAft>
                <a:spcPts val="0"/>
              </a:spcAft>
              <a:buSzPts val="605"/>
              <a:buNone/>
            </a:pPr>
            <a:r>
              <a:rPr lang="en-GB" sz="1215"/>
              <a:t>    database='famous_paintings'</a:t>
            </a:r>
            <a:endParaRPr sz="1215"/>
          </a:p>
          <a:p>
            <a:pPr marL="0" lvl="0" indent="0" algn="l" rtl="0">
              <a:lnSpc>
                <a:spcPct val="105000"/>
              </a:lnSpc>
              <a:spcBef>
                <a:spcPts val="1200"/>
              </a:spcBef>
              <a:spcAft>
                <a:spcPts val="0"/>
              </a:spcAft>
              <a:buSzPts val="605"/>
              <a:buNone/>
            </a:pPr>
            <a:r>
              <a:rPr lang="en-GB" sz="1215"/>
              <a:t>)</a:t>
            </a:r>
            <a:endParaRPr sz="1215"/>
          </a:p>
          <a:p>
            <a:pPr marL="0" lvl="0" indent="0" algn="l" rtl="0">
              <a:lnSpc>
                <a:spcPct val="105000"/>
              </a:lnSpc>
              <a:spcBef>
                <a:spcPts val="1200"/>
              </a:spcBef>
              <a:spcAft>
                <a:spcPts val="1200"/>
              </a:spcAft>
              <a:buSzPts val="605"/>
              <a:buNone/>
            </a:pPr>
            <a:endParaRPr sz="1215"/>
          </a:p>
        </p:txBody>
      </p:sp>
      <p:pic>
        <p:nvPicPr>
          <p:cNvPr id="174" name="Google Shape;174;p20" descr="Blue database icon vector image | Free SVG"/>
          <p:cNvPicPr preferRelativeResize="0"/>
          <p:nvPr/>
        </p:nvPicPr>
        <p:blipFill>
          <a:blip r:embed="rId1"/>
          <a:stretch>
            <a:fillRect/>
          </a:stretch>
        </p:blipFill>
        <p:spPr>
          <a:xfrm>
            <a:off x="3831475" y="678550"/>
            <a:ext cx="4138725" cy="4138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78" name="Shape 178"/>
        <p:cNvGrpSpPr/>
        <p:nvPr/>
      </p:nvGrpSpPr>
      <p:grpSpPr>
        <a:xfrm>
          <a:off x="0" y="0"/>
          <a:ext cx="0" cy="0"/>
          <a:chOff x="0" y="0"/>
          <a:chExt cx="0" cy="0"/>
        </a:xfrm>
      </p:grpSpPr>
      <p:sp>
        <p:nvSpPr>
          <p:cNvPr id="179" name="Google Shape;179;p21"/>
          <p:cNvSpPr txBox="1"/>
          <p:nvPr>
            <p:ph type="title"/>
          </p:nvPr>
        </p:nvSpPr>
        <p:spPr>
          <a:xfrm>
            <a:off x="819150" y="845600"/>
            <a:ext cx="7505700" cy="561600"/>
          </a:xfrm>
          <a:prstGeom prst="rect">
            <a:avLst/>
          </a:prstGeom>
        </p:spPr>
        <p:txBody>
          <a:bodyPr spcFirstLastPara="1" wrap="square" lIns="91425" tIns="91425" rIns="91425" bIns="91425" anchor="t" anchorCtr="0">
            <a:normAutofit/>
          </a:bodyPr>
          <a:lstStyle/>
          <a:p>
            <a:pPr marL="457200" lvl="0" indent="0" algn="l" rtl="0">
              <a:lnSpc>
                <a:spcPct val="115000"/>
              </a:lnSpc>
              <a:spcBef>
                <a:spcPts val="0"/>
              </a:spcBef>
              <a:spcAft>
                <a:spcPts val="1200"/>
              </a:spcAft>
              <a:buNone/>
            </a:pPr>
            <a:r>
              <a:rPr lang="en-GB" sz="2000">
                <a:solidFill>
                  <a:srgbClr val="666666"/>
                </a:solidFill>
                <a:latin typeface="Times New Roman" panose="02020603050405020304"/>
                <a:ea typeface="Times New Roman" panose="02020603050405020304"/>
                <a:cs typeface="Times New Roman" panose="02020603050405020304"/>
                <a:sym typeface="Times New Roman" panose="02020603050405020304"/>
              </a:rPr>
              <a:t>Fetch Data from Database</a:t>
            </a:r>
            <a:endParaRPr sz="3700"/>
          </a:p>
        </p:txBody>
      </p:sp>
      <p:sp>
        <p:nvSpPr>
          <p:cNvPr id="180" name="Google Shape;180;p21"/>
          <p:cNvSpPr txBox="1"/>
          <p:nvPr>
            <p:ph type="body" idx="1"/>
          </p:nvPr>
        </p:nvSpPr>
        <p:spPr>
          <a:xfrm>
            <a:off x="819150" y="1483250"/>
            <a:ext cx="7505700" cy="2955600"/>
          </a:xfrm>
          <a:prstGeom prst="rect">
            <a:avLst/>
          </a:prstGeom>
        </p:spPr>
        <p:txBody>
          <a:bodyPr spcFirstLastPara="1" wrap="square" lIns="91425" tIns="91425" rIns="91425" bIns="91425" anchor="t" anchorCtr="0">
            <a:normAutofit/>
          </a:bodyPr>
          <a:lstStyle/>
          <a:p>
            <a:pPr marL="0" lvl="0" indent="0" algn="l" rtl="0">
              <a:lnSpc>
                <a:spcPct val="136000"/>
              </a:lnSpc>
              <a:spcBef>
                <a:spcPts val="0"/>
              </a:spcBef>
              <a:spcAft>
                <a:spcPts val="0"/>
              </a:spcAft>
              <a:buNone/>
            </a:pPr>
            <a:r>
              <a:rPr lang="en-GB" sz="1050">
                <a:solidFill>
                  <a:srgbClr val="7CA668"/>
                </a:solidFill>
                <a:highlight>
                  <a:srgbClr val="000000"/>
                </a:highlight>
                <a:latin typeface="Courier New" panose="02070309020205020404"/>
                <a:ea typeface="Courier New" panose="02070309020205020404"/>
                <a:cs typeface="Courier New" panose="02070309020205020404"/>
                <a:sym typeface="Courier New" panose="02070309020205020404"/>
              </a:rPr>
              <a:t># Fetch data from the 'artist' table</a:t>
            </a:r>
            <a:endParaRPr sz="1050">
              <a:solidFill>
                <a:srgbClr val="7CA668"/>
              </a:solidFill>
              <a:highlight>
                <a:srgbClr val="000000"/>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None/>
            </a:pPr>
            <a:r>
              <a:rPr lang="en-GB" sz="1050">
                <a:solidFill>
                  <a:srgbClr val="9CDCFE"/>
                </a:solidFill>
                <a:highlight>
                  <a:srgbClr val="000000"/>
                </a:highlight>
                <a:latin typeface="Courier New" panose="02070309020205020404"/>
                <a:ea typeface="Courier New" panose="02070309020205020404"/>
                <a:cs typeface="Courier New" panose="02070309020205020404"/>
                <a:sym typeface="Courier New" panose="02070309020205020404"/>
              </a:rPr>
              <a:t>artist_data</a:t>
            </a:r>
            <a:r>
              <a:rPr lang="en-GB" sz="1050">
                <a:solidFill>
                  <a:srgbClr val="FFFFFF"/>
                </a:solidFill>
                <a:highlight>
                  <a:srgbClr val="000000"/>
                </a:highlight>
                <a:latin typeface="Courier New" panose="02070309020205020404"/>
                <a:ea typeface="Courier New" panose="02070309020205020404"/>
                <a:cs typeface="Courier New" panose="02070309020205020404"/>
                <a:sym typeface="Courier New" panose="02070309020205020404"/>
              </a:rPr>
              <a:t> </a:t>
            </a:r>
            <a:r>
              <a:rPr lang="en-GB" sz="1050">
                <a:solidFill>
                  <a:srgbClr val="D4D4D4"/>
                </a:solidFill>
                <a:highlight>
                  <a:srgbClr val="000000"/>
                </a:highlight>
                <a:latin typeface="Courier New" panose="02070309020205020404"/>
                <a:ea typeface="Courier New" panose="02070309020205020404"/>
                <a:cs typeface="Courier New" panose="02070309020205020404"/>
                <a:sym typeface="Courier New" panose="02070309020205020404"/>
              </a:rPr>
              <a:t>=</a:t>
            </a:r>
            <a:r>
              <a:rPr lang="en-GB" sz="1050">
                <a:solidFill>
                  <a:srgbClr val="FFFFFF"/>
                </a:solidFill>
                <a:highlight>
                  <a:srgbClr val="000000"/>
                </a:highlight>
                <a:latin typeface="Courier New" panose="02070309020205020404"/>
                <a:ea typeface="Courier New" panose="02070309020205020404"/>
                <a:cs typeface="Courier New" panose="02070309020205020404"/>
                <a:sym typeface="Courier New" panose="02070309020205020404"/>
              </a:rPr>
              <a:t> </a:t>
            </a:r>
            <a:r>
              <a:rPr lang="en-GB" sz="1050">
                <a:solidFill>
                  <a:srgbClr val="DCDCAA"/>
                </a:solidFill>
                <a:highlight>
                  <a:srgbClr val="000000"/>
                </a:highlight>
                <a:latin typeface="Courier New" panose="02070309020205020404"/>
                <a:ea typeface="Courier New" panose="02070309020205020404"/>
                <a:cs typeface="Courier New" panose="02070309020205020404"/>
                <a:sym typeface="Courier New" panose="02070309020205020404"/>
              </a:rPr>
              <a:t>fetch_data</a:t>
            </a:r>
            <a:r>
              <a:rPr lang="en-GB" sz="1050">
                <a:solidFill>
                  <a:srgbClr val="FFFFFF"/>
                </a:solidFill>
                <a:highlight>
                  <a:srgbClr val="000000"/>
                </a:highlight>
                <a:latin typeface="Courier New" panose="02070309020205020404"/>
                <a:ea typeface="Courier New" panose="02070309020205020404"/>
                <a:cs typeface="Courier New" panose="02070309020205020404"/>
                <a:sym typeface="Courier New" panose="02070309020205020404"/>
              </a:rPr>
              <a:t>(</a:t>
            </a:r>
            <a:r>
              <a:rPr lang="en-GB" sz="1050">
                <a:solidFill>
                  <a:srgbClr val="CE9178"/>
                </a:solidFill>
                <a:highlight>
                  <a:srgbClr val="000000"/>
                </a:highlight>
                <a:latin typeface="Courier New" panose="02070309020205020404"/>
                <a:ea typeface="Courier New" panose="02070309020205020404"/>
                <a:cs typeface="Courier New" panose="02070309020205020404"/>
                <a:sym typeface="Courier New" panose="02070309020205020404"/>
              </a:rPr>
              <a:t>"SELECT * FROM artist"</a:t>
            </a:r>
            <a:r>
              <a:rPr lang="en-GB" sz="1050">
                <a:solidFill>
                  <a:srgbClr val="FFFFFF"/>
                </a:solidFill>
                <a:highlight>
                  <a:srgbClr val="000000"/>
                </a:highlight>
                <a:latin typeface="Courier New" panose="02070309020205020404"/>
                <a:ea typeface="Courier New" panose="02070309020205020404"/>
                <a:cs typeface="Courier New" panose="02070309020205020404"/>
                <a:sym typeface="Courier New" panose="02070309020205020404"/>
              </a:rPr>
              <a:t>, </a:t>
            </a:r>
            <a:r>
              <a:rPr lang="en-GB" sz="1050">
                <a:solidFill>
                  <a:srgbClr val="9CDCFE"/>
                </a:solidFill>
                <a:highlight>
                  <a:srgbClr val="000000"/>
                </a:highlight>
                <a:latin typeface="Courier New" panose="02070309020205020404"/>
                <a:ea typeface="Courier New" panose="02070309020205020404"/>
                <a:cs typeface="Courier New" panose="02070309020205020404"/>
                <a:sym typeface="Courier New" panose="02070309020205020404"/>
              </a:rPr>
              <a:t>cursor</a:t>
            </a:r>
            <a:r>
              <a:rPr lang="en-GB" sz="1050">
                <a:solidFill>
                  <a:srgbClr val="FFFFFF"/>
                </a:solidFill>
                <a:highlight>
                  <a:srgbClr val="000000"/>
                </a:highlight>
                <a:latin typeface="Courier New" panose="02070309020205020404"/>
                <a:ea typeface="Courier New" panose="02070309020205020404"/>
                <a:cs typeface="Courier New" panose="02070309020205020404"/>
                <a:sym typeface="Courier New" panose="02070309020205020404"/>
              </a:rPr>
              <a:t>)</a:t>
            </a:r>
            <a:endParaRPr sz="1050">
              <a:solidFill>
                <a:srgbClr val="FFFFFF"/>
              </a:solidFill>
              <a:highlight>
                <a:srgbClr val="000000"/>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None/>
            </a:pPr>
            <a:r>
              <a:rPr lang="en-GB" sz="1050">
                <a:solidFill>
                  <a:srgbClr val="DCDCAA"/>
                </a:solidFill>
                <a:highlight>
                  <a:srgbClr val="000000"/>
                </a:highlight>
                <a:latin typeface="Courier New" panose="02070309020205020404"/>
                <a:ea typeface="Courier New" panose="02070309020205020404"/>
                <a:cs typeface="Courier New" panose="02070309020205020404"/>
                <a:sym typeface="Courier New" panose="02070309020205020404"/>
              </a:rPr>
              <a:t>print</a:t>
            </a:r>
            <a:r>
              <a:rPr lang="en-GB" sz="1050">
                <a:solidFill>
                  <a:srgbClr val="FFFFFF"/>
                </a:solidFill>
                <a:highlight>
                  <a:srgbClr val="000000"/>
                </a:highlight>
                <a:latin typeface="Courier New" panose="02070309020205020404"/>
                <a:ea typeface="Courier New" panose="02070309020205020404"/>
                <a:cs typeface="Courier New" panose="02070309020205020404"/>
                <a:sym typeface="Courier New" panose="02070309020205020404"/>
              </a:rPr>
              <a:t>(</a:t>
            </a:r>
            <a:r>
              <a:rPr lang="en-GB" sz="1050">
                <a:solidFill>
                  <a:srgbClr val="9CDCFE"/>
                </a:solidFill>
                <a:highlight>
                  <a:srgbClr val="000000"/>
                </a:highlight>
                <a:latin typeface="Courier New" panose="02070309020205020404"/>
                <a:ea typeface="Courier New" panose="02070309020205020404"/>
                <a:cs typeface="Courier New" panose="02070309020205020404"/>
                <a:sym typeface="Courier New" panose="02070309020205020404"/>
              </a:rPr>
              <a:t>artist_data</a:t>
            </a:r>
            <a:r>
              <a:rPr lang="en-GB" sz="1050">
                <a:solidFill>
                  <a:srgbClr val="FFFFFF"/>
                </a:solidFill>
                <a:highlight>
                  <a:srgbClr val="000000"/>
                </a:highlight>
                <a:latin typeface="Courier New" panose="02070309020205020404"/>
                <a:ea typeface="Courier New" panose="02070309020205020404"/>
                <a:cs typeface="Courier New" panose="02070309020205020404"/>
                <a:sym typeface="Courier New" panose="02070309020205020404"/>
              </a:rPr>
              <a:t>)</a:t>
            </a:r>
            <a:endParaRPr sz="1050">
              <a:solidFill>
                <a:srgbClr val="FFFFFF"/>
              </a:solidFill>
              <a:highlight>
                <a:srgbClr val="000000"/>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None/>
            </a:pPr>
            <a:endParaRPr sz="1050">
              <a:solidFill>
                <a:srgbClr val="FFFFFF"/>
              </a:solidFill>
              <a:highlight>
                <a:srgbClr val="000000"/>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None/>
            </a:pPr>
            <a:r>
              <a:rPr lang="en-GB" sz="1050">
                <a:solidFill>
                  <a:srgbClr val="7CA668"/>
                </a:solidFill>
                <a:highlight>
                  <a:srgbClr val="000000"/>
                </a:highlight>
                <a:latin typeface="Courier New" panose="02070309020205020404"/>
                <a:ea typeface="Courier New" panose="02070309020205020404"/>
                <a:cs typeface="Courier New" panose="02070309020205020404"/>
                <a:sym typeface="Courier New" panose="02070309020205020404"/>
              </a:rPr>
              <a:t># Fetch data from the 'canvas_size' table</a:t>
            </a:r>
            <a:endParaRPr sz="1050">
              <a:solidFill>
                <a:srgbClr val="7CA668"/>
              </a:solidFill>
              <a:highlight>
                <a:srgbClr val="000000"/>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None/>
            </a:pPr>
            <a:r>
              <a:rPr lang="en-GB" sz="1050">
                <a:solidFill>
                  <a:srgbClr val="9CDCFE"/>
                </a:solidFill>
                <a:highlight>
                  <a:srgbClr val="000000"/>
                </a:highlight>
                <a:latin typeface="Courier New" panose="02070309020205020404"/>
                <a:ea typeface="Courier New" panose="02070309020205020404"/>
                <a:cs typeface="Courier New" panose="02070309020205020404"/>
                <a:sym typeface="Courier New" panose="02070309020205020404"/>
              </a:rPr>
              <a:t>canvasize_data</a:t>
            </a:r>
            <a:r>
              <a:rPr lang="en-GB" sz="1050">
                <a:solidFill>
                  <a:srgbClr val="FFFFFF"/>
                </a:solidFill>
                <a:highlight>
                  <a:srgbClr val="000000"/>
                </a:highlight>
                <a:latin typeface="Courier New" panose="02070309020205020404"/>
                <a:ea typeface="Courier New" panose="02070309020205020404"/>
                <a:cs typeface="Courier New" panose="02070309020205020404"/>
                <a:sym typeface="Courier New" panose="02070309020205020404"/>
              </a:rPr>
              <a:t> </a:t>
            </a:r>
            <a:r>
              <a:rPr lang="en-GB" sz="1050">
                <a:solidFill>
                  <a:srgbClr val="D4D4D4"/>
                </a:solidFill>
                <a:highlight>
                  <a:srgbClr val="000000"/>
                </a:highlight>
                <a:latin typeface="Courier New" panose="02070309020205020404"/>
                <a:ea typeface="Courier New" panose="02070309020205020404"/>
                <a:cs typeface="Courier New" panose="02070309020205020404"/>
                <a:sym typeface="Courier New" panose="02070309020205020404"/>
              </a:rPr>
              <a:t>=</a:t>
            </a:r>
            <a:r>
              <a:rPr lang="en-GB" sz="1050">
                <a:solidFill>
                  <a:srgbClr val="FFFFFF"/>
                </a:solidFill>
                <a:highlight>
                  <a:srgbClr val="000000"/>
                </a:highlight>
                <a:latin typeface="Courier New" panose="02070309020205020404"/>
                <a:ea typeface="Courier New" panose="02070309020205020404"/>
                <a:cs typeface="Courier New" panose="02070309020205020404"/>
                <a:sym typeface="Courier New" panose="02070309020205020404"/>
              </a:rPr>
              <a:t> </a:t>
            </a:r>
            <a:r>
              <a:rPr lang="en-GB" sz="1050">
                <a:solidFill>
                  <a:srgbClr val="DCDCAA"/>
                </a:solidFill>
                <a:highlight>
                  <a:srgbClr val="000000"/>
                </a:highlight>
                <a:latin typeface="Courier New" panose="02070309020205020404"/>
                <a:ea typeface="Courier New" panose="02070309020205020404"/>
                <a:cs typeface="Courier New" panose="02070309020205020404"/>
                <a:sym typeface="Courier New" panose="02070309020205020404"/>
              </a:rPr>
              <a:t>fetch_data</a:t>
            </a:r>
            <a:r>
              <a:rPr lang="en-GB" sz="1050">
                <a:solidFill>
                  <a:srgbClr val="FFFFFF"/>
                </a:solidFill>
                <a:highlight>
                  <a:srgbClr val="000000"/>
                </a:highlight>
                <a:latin typeface="Courier New" panose="02070309020205020404"/>
                <a:ea typeface="Courier New" panose="02070309020205020404"/>
                <a:cs typeface="Courier New" panose="02070309020205020404"/>
                <a:sym typeface="Courier New" panose="02070309020205020404"/>
              </a:rPr>
              <a:t>(</a:t>
            </a:r>
            <a:r>
              <a:rPr lang="en-GB" sz="1050">
                <a:solidFill>
                  <a:srgbClr val="CE9178"/>
                </a:solidFill>
                <a:highlight>
                  <a:srgbClr val="000000"/>
                </a:highlight>
                <a:latin typeface="Courier New" panose="02070309020205020404"/>
                <a:ea typeface="Courier New" panose="02070309020205020404"/>
                <a:cs typeface="Courier New" panose="02070309020205020404"/>
                <a:sym typeface="Courier New" panose="02070309020205020404"/>
              </a:rPr>
              <a:t>"SELECT * FROM canvas_size"</a:t>
            </a:r>
            <a:r>
              <a:rPr lang="en-GB" sz="1050">
                <a:solidFill>
                  <a:srgbClr val="FFFFFF"/>
                </a:solidFill>
                <a:highlight>
                  <a:srgbClr val="000000"/>
                </a:highlight>
                <a:latin typeface="Courier New" panose="02070309020205020404"/>
                <a:ea typeface="Courier New" panose="02070309020205020404"/>
                <a:cs typeface="Courier New" panose="02070309020205020404"/>
                <a:sym typeface="Courier New" panose="02070309020205020404"/>
              </a:rPr>
              <a:t>, </a:t>
            </a:r>
            <a:r>
              <a:rPr lang="en-GB" sz="1050">
                <a:solidFill>
                  <a:srgbClr val="9CDCFE"/>
                </a:solidFill>
                <a:highlight>
                  <a:srgbClr val="000000"/>
                </a:highlight>
                <a:latin typeface="Courier New" panose="02070309020205020404"/>
                <a:ea typeface="Courier New" panose="02070309020205020404"/>
                <a:cs typeface="Courier New" panose="02070309020205020404"/>
                <a:sym typeface="Courier New" panose="02070309020205020404"/>
              </a:rPr>
              <a:t>cursor</a:t>
            </a:r>
            <a:r>
              <a:rPr lang="en-GB" sz="1050">
                <a:solidFill>
                  <a:srgbClr val="FFFFFF"/>
                </a:solidFill>
                <a:highlight>
                  <a:srgbClr val="000000"/>
                </a:highlight>
                <a:latin typeface="Courier New" panose="02070309020205020404"/>
                <a:ea typeface="Courier New" panose="02070309020205020404"/>
                <a:cs typeface="Courier New" panose="02070309020205020404"/>
                <a:sym typeface="Courier New" panose="02070309020205020404"/>
              </a:rPr>
              <a:t>)</a:t>
            </a:r>
            <a:endParaRPr sz="1050">
              <a:solidFill>
                <a:srgbClr val="FFFFFF"/>
              </a:solidFill>
              <a:highlight>
                <a:srgbClr val="000000"/>
              </a:highlight>
              <a:latin typeface="Courier New" panose="02070309020205020404"/>
              <a:ea typeface="Courier New" panose="02070309020205020404"/>
              <a:cs typeface="Courier New" panose="02070309020205020404"/>
              <a:sym typeface="Courier New" panose="02070309020205020404"/>
            </a:endParaRPr>
          </a:p>
          <a:p>
            <a:pPr marL="0" lvl="0" indent="0" algn="l" rtl="0">
              <a:lnSpc>
                <a:spcPct val="136000"/>
              </a:lnSpc>
              <a:spcBef>
                <a:spcPts val="0"/>
              </a:spcBef>
              <a:spcAft>
                <a:spcPts val="0"/>
              </a:spcAft>
              <a:buNone/>
            </a:pPr>
            <a:r>
              <a:rPr lang="en-GB" sz="1050">
                <a:solidFill>
                  <a:srgbClr val="DCDCAA"/>
                </a:solidFill>
                <a:highlight>
                  <a:srgbClr val="000000"/>
                </a:highlight>
                <a:latin typeface="Courier New" panose="02070309020205020404"/>
                <a:ea typeface="Courier New" panose="02070309020205020404"/>
                <a:cs typeface="Courier New" panose="02070309020205020404"/>
                <a:sym typeface="Courier New" panose="02070309020205020404"/>
              </a:rPr>
              <a:t>print</a:t>
            </a:r>
            <a:r>
              <a:rPr lang="en-GB" sz="1050">
                <a:solidFill>
                  <a:srgbClr val="FFFFFF"/>
                </a:solidFill>
                <a:highlight>
                  <a:srgbClr val="000000"/>
                </a:highlight>
                <a:latin typeface="Courier New" panose="02070309020205020404"/>
                <a:ea typeface="Courier New" panose="02070309020205020404"/>
                <a:cs typeface="Courier New" panose="02070309020205020404"/>
                <a:sym typeface="Courier New" panose="02070309020205020404"/>
              </a:rPr>
              <a:t> (</a:t>
            </a:r>
            <a:r>
              <a:rPr lang="en-GB" sz="1050">
                <a:solidFill>
                  <a:srgbClr val="9CDCFE"/>
                </a:solidFill>
                <a:highlight>
                  <a:srgbClr val="000000"/>
                </a:highlight>
                <a:latin typeface="Courier New" panose="02070309020205020404"/>
                <a:ea typeface="Courier New" panose="02070309020205020404"/>
                <a:cs typeface="Courier New" panose="02070309020205020404"/>
                <a:sym typeface="Courier New" panose="02070309020205020404"/>
              </a:rPr>
              <a:t>canvasize_data</a:t>
            </a:r>
            <a:r>
              <a:rPr lang="en-GB" sz="1050">
                <a:solidFill>
                  <a:srgbClr val="FFFFFF"/>
                </a:solidFill>
                <a:highlight>
                  <a:srgbClr val="000000"/>
                </a:highlight>
                <a:latin typeface="Courier New" panose="02070309020205020404"/>
                <a:ea typeface="Courier New" panose="02070309020205020404"/>
                <a:cs typeface="Courier New" panose="02070309020205020404"/>
                <a:sym typeface="Courier New" panose="02070309020205020404"/>
              </a:rPr>
              <a:t>)</a:t>
            </a:r>
            <a:endParaRPr sz="1050">
              <a:solidFill>
                <a:srgbClr val="FFFFFF"/>
              </a:solidFill>
              <a:highlight>
                <a:srgbClr val="000000"/>
              </a:highlight>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1200"/>
              </a:spcAft>
              <a:buNone/>
            </a:pPr>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5796</Words>
  <Application>WPS Presentation</Application>
  <PresentationFormat/>
  <Paragraphs>168</Paragraphs>
  <Slides>22</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22</vt:i4>
      </vt:variant>
    </vt:vector>
  </HeadingPairs>
  <TitlesOfParts>
    <vt:vector size="34" baseType="lpstr">
      <vt:lpstr>Arial</vt:lpstr>
      <vt:lpstr>SimSun</vt:lpstr>
      <vt:lpstr>Wingdings</vt:lpstr>
      <vt:lpstr>Arial</vt:lpstr>
      <vt:lpstr>Nunito</vt:lpstr>
      <vt:lpstr>Calibri</vt:lpstr>
      <vt:lpstr>Times New Roman</vt:lpstr>
      <vt:lpstr>Courier New</vt:lpstr>
      <vt:lpstr>Microsoft YaHei</vt:lpstr>
      <vt:lpstr>Arial Unicode MS</vt:lpstr>
      <vt:lpstr>Roboto</vt:lpstr>
      <vt:lpstr>Shift</vt:lpstr>
      <vt:lpstr>Famous paintings Analysis</vt:lpstr>
      <vt:lpstr>INDEX</vt:lpstr>
      <vt:lpstr> Problem Statement:</vt:lpstr>
      <vt:lpstr>Introduction</vt:lpstr>
      <vt:lpstr>Objectives</vt:lpstr>
      <vt:lpstr> Scope of Work</vt:lpstr>
      <vt:lpstr>Importing Libraries </vt:lpstr>
      <vt:lpstr>Database connectivity </vt:lpstr>
      <vt:lpstr>Fetch Data from Database</vt:lpstr>
      <vt:lpstr>Data Cleaning</vt:lpstr>
      <vt:lpstr>Data View</vt:lpstr>
      <vt:lpstr>Data Visualization</vt:lpstr>
      <vt:lpstr># Number of Artworks in Each Museum</vt:lpstr>
      <vt:lpstr># Number of Artworks by Subject</vt:lpstr>
      <vt:lpstr># Top 10 Artists by Number of Works</vt:lpstr>
      <vt:lpstr># Distribution of Museums by City</vt:lpstr>
      <vt:lpstr># Average Sale Price by Canvas Size</vt:lpstr>
      <vt:lpstr> Methodology</vt:lpstr>
      <vt:lpstr> Tools and Technologies</vt:lpstr>
      <vt:lpstr> Expected Outcomes</vt:lpstr>
      <vt:lpstr>Timeline</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Famous paintings Analysis</dc:title>
  <dc:creator/>
  <cp:lastModifiedBy>Ankita Bugga</cp:lastModifiedBy>
  <cp:revision>1</cp:revision>
  <dcterms:created xsi:type="dcterms:W3CDTF">2024-09-30T09:22:01Z</dcterms:created>
  <dcterms:modified xsi:type="dcterms:W3CDTF">2024-09-30T09:22:02Z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9C824585259B45E1BC92606102E3EF31_12</vt:lpwstr>
  </property>
  <property fmtid="{D5CDD505-2E9C-101B-9397-08002B2CF9AE}" pid="3" name="KSOProductBuildVer">
    <vt:lpwstr>1033-12.2.0.18165</vt:lpwstr>
  </property>
</Properties>
</file>